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9" r:id="rId2"/>
    <p:sldId id="320" r:id="rId3"/>
    <p:sldId id="326" r:id="rId4"/>
    <p:sldId id="325" r:id="rId5"/>
    <p:sldId id="314" r:id="rId6"/>
    <p:sldId id="315" r:id="rId7"/>
    <p:sldId id="321" r:id="rId8"/>
    <p:sldId id="299" r:id="rId9"/>
    <p:sldId id="307" r:id="rId10"/>
    <p:sldId id="306" r:id="rId11"/>
    <p:sldId id="301" r:id="rId12"/>
    <p:sldId id="304" r:id="rId13"/>
    <p:sldId id="322" r:id="rId14"/>
    <p:sldId id="305" r:id="rId15"/>
    <p:sldId id="303" r:id="rId16"/>
    <p:sldId id="308" r:id="rId17"/>
    <p:sldId id="311" r:id="rId18"/>
    <p:sldId id="310" r:id="rId19"/>
    <p:sldId id="302" r:id="rId20"/>
    <p:sldId id="323" r:id="rId21"/>
    <p:sldId id="292" r:id="rId22"/>
    <p:sldId id="316" r:id="rId23"/>
  </p:sldIdLst>
  <p:sldSz cx="9144000" cy="6858000" type="screen4x3"/>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B87C"/>
    <a:srgbClr val="013888"/>
    <a:srgbClr val="EBEBEB"/>
    <a:srgbClr val="C0C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92" autoAdjust="0"/>
  </p:normalViewPr>
  <p:slideViewPr>
    <p:cSldViewPr snapToObjects="1">
      <p:cViewPr>
        <p:scale>
          <a:sx n="75" d="100"/>
          <a:sy n="75" d="100"/>
        </p:scale>
        <p:origin x="-930"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69D917F-D9CE-CD4E-9739-23C4D01BF420}" type="datetimeFigureOut">
              <a:rPr lang="it-IT" smtClean="0"/>
              <a:pPr/>
              <a:t>05/06/2018</a:t>
            </a:fld>
            <a:endParaRPr lang="it-IT"/>
          </a:p>
        </p:txBody>
      </p:sp>
      <p:sp>
        <p:nvSpPr>
          <p:cNvPr id="4" name="Segnaposto piè di pagina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9470600-BF12-8C47-AD2E-D5DDB3782010}" type="slidenum">
              <a:rPr lang="it-IT" smtClean="0"/>
              <a:pPr/>
              <a:t>‹N›</a:t>
            </a:fld>
            <a:endParaRPr lang="it-IT"/>
          </a:p>
        </p:txBody>
      </p:sp>
    </p:spTree>
    <p:extLst>
      <p:ext uri="{BB962C8B-B14F-4D97-AF65-F5344CB8AC3E}">
        <p14:creationId xmlns:p14="http://schemas.microsoft.com/office/powerpoint/2010/main" val="21703969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CC1AAA2-2943-C54D-8FAE-154C221F2EB9}" type="datetimeFigureOut">
              <a:rPr lang="it-IT" smtClean="0"/>
              <a:pPr/>
              <a:t>05/06/2018</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973AE1A-F2E1-1345-A7BE-CA5D9BD0441D}" type="slidenum">
              <a:rPr lang="it-IT" smtClean="0"/>
              <a:pPr/>
              <a:t>‹N›</a:t>
            </a:fld>
            <a:endParaRPr lang="it-IT"/>
          </a:p>
        </p:txBody>
      </p:sp>
    </p:spTree>
    <p:extLst>
      <p:ext uri="{BB962C8B-B14F-4D97-AF65-F5344CB8AC3E}">
        <p14:creationId xmlns:p14="http://schemas.microsoft.com/office/powerpoint/2010/main" val="18381409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c.europa.eu/programmes/horizon202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cordis.europa.eu/projects/result_en?q=programme/code='FP7'%20AND%20contenttype='projec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Blip>
                <a:blip r:embed="rId3"/>
              </a:buBlip>
            </a:pPr>
            <a:r>
              <a:rPr lang="en-GB" sz="2400" b="1" dirty="0" smtClean="0"/>
              <a:t>A</a:t>
            </a:r>
            <a:r>
              <a:rPr lang="en-GB" sz="1200" b="1" dirty="0" smtClean="0"/>
              <a:t>bstract. </a:t>
            </a:r>
            <a:r>
              <a:rPr lang="en-GB" sz="1200" dirty="0" smtClean="0"/>
              <a:t>Epidemics and pandemics are natural events recurring over the time: their impact can be appropriately minimised but countries mostly rely on emergency response rather than preparedness strategies. </a:t>
            </a:r>
            <a:r>
              <a:rPr lang="en-US" sz="1200" dirty="0" smtClean="0"/>
              <a:t>As per the European Decision 1082/2013 on serious cross-border threats to health, risk communication represents an essential tool in coping with public health emergencies of international concern (PHEIC). </a:t>
            </a:r>
            <a:r>
              <a:rPr lang="en-GB" sz="1200" dirty="0" smtClean="0"/>
              <a:t>The Decision has served as proper context for the EU-funded ASSET (Action plan in Science in Society in Epidemics and Total pandemics; 2014-2017) research project that </a:t>
            </a:r>
            <a:r>
              <a:rPr lang="en-US" sz="1200" dirty="0" smtClean="0"/>
              <a:t>outlined strategies for a better response to PHEIC concerning Science-in-Society issues (governance, engagement, ethics, gender, science education, open access) within the framework for responsible research and innovation (RRI)</a:t>
            </a:r>
            <a:r>
              <a:rPr lang="en-GB" sz="1200" dirty="0" smtClean="0"/>
              <a:t>. A Mobilization and Mutual Learning (MML) approach was developed through the ASSET Strategic and Action Plans toward different targets and relevant stakeholders in the field. An integrated participatory approach needs to be recognized into the national plans for preparedness and response.</a:t>
            </a:r>
            <a:endParaRPr lang="it-IT" sz="1200" dirty="0" smtClean="0"/>
          </a:p>
          <a:p>
            <a:pPr>
              <a:buBlip>
                <a:blip r:embed="rId3"/>
              </a:buBlip>
            </a:pPr>
            <a:r>
              <a:rPr lang="en-GB" sz="2400" b="1" dirty="0" smtClean="0"/>
              <a:t>K</a:t>
            </a:r>
            <a:r>
              <a:rPr lang="en-GB" sz="1200" b="1" dirty="0" smtClean="0"/>
              <a:t>eywords: </a:t>
            </a:r>
            <a:r>
              <a:rPr lang="en-GB" sz="1200" dirty="0" smtClean="0"/>
              <a:t>public health emergencies of international concern (PHEIC) - Science-in-Society (SiS) - Mobilization and Mutual Learning (MML) - preparedness and response - </a:t>
            </a:r>
            <a:r>
              <a:rPr lang="en-US" sz="1200" dirty="0" smtClean="0"/>
              <a:t>community participation - communication</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1</a:t>
            </a:fld>
            <a:endParaRPr lang="it-IT"/>
          </a:p>
        </p:txBody>
      </p:sp>
    </p:spTree>
    <p:extLst>
      <p:ext uri="{BB962C8B-B14F-4D97-AF65-F5344CB8AC3E}">
        <p14:creationId xmlns:p14="http://schemas.microsoft.com/office/powerpoint/2010/main" val="324469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solidFill>
                  <a:schemeClr val="tx2">
                    <a:lumMod val="75000"/>
                    <a:lumOff val="25000"/>
                  </a:schemeClr>
                </a:solidFill>
                <a:latin typeface="Lato Regular"/>
              </a:rPr>
              <a:t>INTERNAL Communication: to make Mutual Learning operational within the Consortium…</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rationale of Community of Practice (CoP) has been theorized by E. Wenger. </a:t>
            </a:r>
          </a:p>
          <a:p>
            <a:r>
              <a:rPr lang="en-GB" sz="1200" kern="1200" dirty="0" smtClean="0">
                <a:solidFill>
                  <a:schemeClr val="tx1"/>
                </a:solidFill>
                <a:effectLst/>
                <a:latin typeface="+mn-lt"/>
                <a:ea typeface="+mn-ea"/>
                <a:cs typeface="+mn-cs"/>
              </a:rPr>
              <a:t>Starting from the three interrelated dimension of CoPs (domain, community, practice), their key-function was outlined that is generating new knowledge, expertise and practice. </a:t>
            </a:r>
          </a:p>
          <a:p>
            <a:r>
              <a:rPr lang="en-GB" sz="1200" kern="1200" dirty="0" smtClean="0">
                <a:solidFill>
                  <a:schemeClr val="tx1"/>
                </a:solidFill>
                <a:effectLst/>
                <a:latin typeface="+mn-lt"/>
                <a:ea typeface="+mn-ea"/>
                <a:cs typeface="+mn-cs"/>
              </a:rPr>
              <a:t>In a CoP different levels of participation and possible applications occur. </a:t>
            </a:r>
          </a:p>
          <a:p>
            <a:r>
              <a:rPr lang="en-GB" sz="1200" kern="1200" dirty="0" smtClean="0">
                <a:solidFill>
                  <a:schemeClr val="tx1"/>
                </a:solidFill>
                <a:effectLst/>
                <a:latin typeface="+mn-lt"/>
                <a:ea typeface="+mn-ea"/>
                <a:cs typeface="+mn-cs"/>
              </a:rPr>
              <a:t>strengths and limits of this collaborative way of mutual learning; in practice,</a:t>
            </a:r>
            <a:r>
              <a:rPr lang="en-GB" sz="1200" kern="1200" baseline="0" dirty="0" smtClean="0">
                <a:solidFill>
                  <a:schemeClr val="tx1"/>
                </a:solidFill>
                <a:effectLst/>
                <a:latin typeface="+mn-lt"/>
                <a:ea typeface="+mn-ea"/>
                <a:cs typeface="+mn-cs"/>
              </a:rPr>
              <a:t> using M</a:t>
            </a:r>
            <a:r>
              <a:rPr lang="en-GB" sz="1200" kern="1200" dirty="0" smtClean="0">
                <a:solidFill>
                  <a:schemeClr val="tx1"/>
                </a:solidFill>
                <a:effectLst/>
                <a:latin typeface="+mn-lt"/>
                <a:ea typeface="+mn-ea"/>
                <a:cs typeface="+mn-cs"/>
              </a:rPr>
              <a:t>oodle (an Open Source Learning Management System) as Web environment for CoP’s development.</a:t>
            </a:r>
            <a:endParaRPr lang="it-IT" dirty="0"/>
          </a:p>
        </p:txBody>
      </p:sp>
      <p:sp>
        <p:nvSpPr>
          <p:cNvPr id="4" name="Segnaposto numero diapositiva 3"/>
          <p:cNvSpPr>
            <a:spLocks noGrp="1"/>
          </p:cNvSpPr>
          <p:nvPr>
            <p:ph type="sldNum" sz="quarter" idx="10"/>
          </p:nvPr>
        </p:nvSpPr>
        <p:spPr/>
        <p:txBody>
          <a:bodyPr/>
          <a:lstStyle/>
          <a:p>
            <a:fld id="{C21AD254-297B-4A3D-AD5B-D944CDF1D88E}" type="slidenum">
              <a:rPr lang="it-IT" smtClean="0"/>
              <a:t>12</a:t>
            </a:fld>
            <a:endParaRPr lang="it-IT"/>
          </a:p>
        </p:txBody>
      </p:sp>
    </p:spTree>
    <p:extLst>
      <p:ext uri="{BB962C8B-B14F-4D97-AF65-F5344CB8AC3E}">
        <p14:creationId xmlns:p14="http://schemas.microsoft.com/office/powerpoint/2010/main" val="327487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strategies for action to tackle and to deal with present and emerging health challenges; • partnerships for participation and policy implementation; • innovative tools and approaches; • information for monitoring and evaluation. </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13</a:t>
            </a:fld>
            <a:endParaRPr lang="it-IT"/>
          </a:p>
        </p:txBody>
      </p:sp>
    </p:spTree>
    <p:extLst>
      <p:ext uri="{BB962C8B-B14F-4D97-AF65-F5344CB8AC3E}">
        <p14:creationId xmlns:p14="http://schemas.microsoft.com/office/powerpoint/2010/main" val="305459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That’s our engine! Based</a:t>
            </a:r>
            <a:r>
              <a:rPr lang="en-GB" baseline="0" dirty="0" smtClean="0"/>
              <a:t> on an open source platform (Moodle)</a:t>
            </a:r>
            <a:endParaRPr lang="en-GB"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14</a:t>
            </a:fld>
            <a:endParaRPr lang="it-IT"/>
          </a:p>
        </p:txBody>
      </p:sp>
    </p:spTree>
    <p:extLst>
      <p:ext uri="{BB962C8B-B14F-4D97-AF65-F5344CB8AC3E}">
        <p14:creationId xmlns:p14="http://schemas.microsoft.com/office/powerpoint/2010/main" val="418852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On</a:t>
            </a:r>
            <a:r>
              <a:rPr lang="it-IT" baseline="0" dirty="0" smtClean="0"/>
              <a:t> line </a:t>
            </a:r>
            <a:r>
              <a:rPr lang="it-IT" dirty="0" smtClean="0"/>
              <a:t>ASSET </a:t>
            </a:r>
            <a:r>
              <a:rPr lang="it-IT" baseline="0" dirty="0" smtClean="0"/>
              <a:t>: a </a:t>
            </a:r>
            <a:r>
              <a:rPr lang="it-IT" baseline="0" dirty="0" err="1" smtClean="0"/>
              <a:t>coordinated</a:t>
            </a:r>
            <a:r>
              <a:rPr lang="it-IT" baseline="0" dirty="0" smtClean="0"/>
              <a:t> web-package made of </a:t>
            </a:r>
            <a:r>
              <a:rPr lang="it-IT" baseline="0" dirty="0" err="1" smtClean="0"/>
              <a:t>its</a:t>
            </a:r>
            <a:r>
              <a:rPr lang="it-IT" baseline="0" dirty="0" smtClean="0"/>
              <a:t> </a:t>
            </a:r>
            <a:r>
              <a:rPr lang="it-IT" baseline="0" dirty="0" err="1" smtClean="0"/>
              <a:t>own</a:t>
            </a:r>
            <a:r>
              <a:rPr lang="it-IT" baseline="0" dirty="0" smtClean="0"/>
              <a:t> site </a:t>
            </a:r>
            <a:r>
              <a:rPr lang="it-IT" baseline="0" dirty="0" err="1" smtClean="0"/>
              <a:t>as</a:t>
            </a:r>
            <a:r>
              <a:rPr lang="it-IT" baseline="0" dirty="0" smtClean="0"/>
              <a:t> </a:t>
            </a:r>
            <a:r>
              <a:rPr lang="it-IT" baseline="0" dirty="0" err="1" smtClean="0"/>
              <a:t>well</a:t>
            </a:r>
            <a:r>
              <a:rPr lang="it-IT" baseline="0" dirty="0" smtClean="0"/>
              <a:t> </a:t>
            </a:r>
            <a:r>
              <a:rPr lang="it-IT" baseline="0" dirty="0" err="1" smtClean="0"/>
              <a:t>as</a:t>
            </a:r>
            <a:r>
              <a:rPr lang="it-IT" baseline="0" dirty="0" smtClean="0"/>
              <a:t> main social media </a:t>
            </a:r>
            <a:r>
              <a:rPr lang="it-IT" baseline="0" dirty="0" err="1" smtClean="0"/>
              <a:t>profiles</a:t>
            </a:r>
            <a:r>
              <a:rPr lang="it-IT" baseline="0" dirty="0" smtClean="0"/>
              <a:t> and </a:t>
            </a:r>
            <a:r>
              <a:rPr lang="it-IT" baseline="0" dirty="0" err="1" smtClean="0"/>
              <a:t>pages</a:t>
            </a:r>
            <a:r>
              <a:rPr lang="it-IT" baseline="0" dirty="0" smtClean="0"/>
              <a:t> (</a:t>
            </a:r>
            <a:r>
              <a:rPr lang="it-IT" baseline="0" dirty="0" err="1" smtClean="0"/>
              <a:t>Twitter</a:t>
            </a:r>
            <a:r>
              <a:rPr lang="it-IT" baseline="0" dirty="0" smtClean="0"/>
              <a:t>, </a:t>
            </a:r>
            <a:r>
              <a:rPr lang="it-IT" baseline="0" dirty="0" err="1" smtClean="0"/>
              <a:t>Facebook</a:t>
            </a:r>
            <a:r>
              <a:rPr lang="it-IT" baseline="0" dirty="0" smtClean="0"/>
              <a:t>, </a:t>
            </a:r>
            <a:r>
              <a:rPr lang="it-IT" baseline="0" dirty="0" err="1" smtClean="0"/>
              <a:t>Youtube</a:t>
            </a:r>
            <a:r>
              <a:rPr lang="it-IT" baseline="0" dirty="0" smtClean="0"/>
              <a:t>; </a:t>
            </a:r>
            <a:r>
              <a:rPr lang="it-IT" baseline="0" dirty="0" err="1" smtClean="0"/>
              <a:t>also</a:t>
            </a:r>
            <a:r>
              <a:rPr lang="it-IT" baseline="0" dirty="0" smtClean="0"/>
              <a:t> </a:t>
            </a:r>
            <a:r>
              <a:rPr lang="it-IT" baseline="0" dirty="0" err="1" smtClean="0"/>
              <a:t>LinkedIn</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15</a:t>
            </a:fld>
            <a:endParaRPr lang="it-IT"/>
          </a:p>
        </p:txBody>
      </p:sp>
    </p:spTree>
    <p:extLst>
      <p:ext uri="{BB962C8B-B14F-4D97-AF65-F5344CB8AC3E}">
        <p14:creationId xmlns:p14="http://schemas.microsoft.com/office/powerpoint/2010/main" val="256746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TERMS OF OUTPUTS AND HOPEFULLY OUTCOMES</a:t>
            </a:r>
          </a:p>
          <a:p>
            <a:r>
              <a:rPr lang="it-IT" dirty="0" err="1" smtClean="0"/>
              <a:t>That’s</a:t>
            </a:r>
            <a:r>
              <a:rPr lang="it-IT" dirty="0" smtClean="0"/>
              <a:t> the time bar for the </a:t>
            </a:r>
            <a:r>
              <a:rPr lang="it-IT" dirty="0" err="1" smtClean="0"/>
              <a:t>four</a:t>
            </a:r>
            <a:r>
              <a:rPr lang="it-IT" dirty="0" smtClean="0"/>
              <a:t> </a:t>
            </a:r>
            <a:r>
              <a:rPr lang="it-IT" dirty="0" err="1" smtClean="0"/>
              <a:t>years</a:t>
            </a:r>
            <a:r>
              <a:rPr lang="it-IT" dirty="0" smtClean="0"/>
              <a:t>: the</a:t>
            </a:r>
            <a:r>
              <a:rPr lang="it-IT" baseline="0" dirty="0" smtClean="0"/>
              <a:t> idea </a:t>
            </a:r>
            <a:r>
              <a:rPr lang="it-IT" baseline="0" dirty="0" err="1" smtClean="0"/>
              <a:t>was</a:t>
            </a:r>
            <a:r>
              <a:rPr lang="it-IT" baseline="0" dirty="0" smtClean="0"/>
              <a:t> to </a:t>
            </a:r>
            <a:r>
              <a:rPr lang="it-IT" dirty="0" smtClean="0"/>
              <a:t>put </a:t>
            </a:r>
            <a:r>
              <a:rPr lang="it-IT" dirty="0" err="1" smtClean="0"/>
              <a:t>inputs</a:t>
            </a:r>
            <a:r>
              <a:rPr lang="it-IT" baseline="0" dirty="0" smtClean="0"/>
              <a:t> </a:t>
            </a:r>
            <a:r>
              <a:rPr lang="it-IT" baseline="0" dirty="0" err="1" smtClean="0"/>
              <a:t>below</a:t>
            </a:r>
            <a:r>
              <a:rPr lang="it-IT" baseline="0" dirty="0" smtClean="0"/>
              <a:t> the line and </a:t>
            </a:r>
            <a:r>
              <a:rPr lang="it-IT" baseline="0" dirty="0" err="1" smtClean="0"/>
              <a:t>outputs</a:t>
            </a:r>
            <a:r>
              <a:rPr lang="it-IT" baseline="0" dirty="0" smtClean="0"/>
              <a:t> and </a:t>
            </a:r>
            <a:r>
              <a:rPr lang="it-IT" baseline="0" dirty="0" err="1" smtClean="0"/>
              <a:t>outcomes</a:t>
            </a:r>
            <a:r>
              <a:rPr lang="it-IT" baseline="0" dirty="0" smtClean="0"/>
              <a:t> </a:t>
            </a:r>
            <a:r>
              <a:rPr lang="it-IT" baseline="0" dirty="0" err="1" smtClean="0"/>
              <a:t>above</a:t>
            </a:r>
            <a:r>
              <a:rPr lang="it-IT" baseline="0" dirty="0" smtClean="0"/>
              <a:t> the line. </a:t>
            </a:r>
          </a:p>
          <a:p>
            <a:r>
              <a:rPr lang="it-IT" baseline="0" dirty="0" err="1" smtClean="0"/>
              <a:t>Indeed</a:t>
            </a:r>
            <a:r>
              <a:rPr lang="it-IT" baseline="0" dirty="0" smtClean="0"/>
              <a:t>, </a:t>
            </a:r>
            <a:r>
              <a:rPr lang="it-IT" baseline="0" dirty="0" err="1" smtClean="0"/>
              <a:t>since</a:t>
            </a:r>
            <a:r>
              <a:rPr lang="it-IT" baseline="0" dirty="0" smtClean="0"/>
              <a:t> the first project </a:t>
            </a:r>
            <a:r>
              <a:rPr lang="it-IT" baseline="0" dirty="0" err="1" smtClean="0"/>
              <a:t>year</a:t>
            </a:r>
            <a:r>
              <a:rPr lang="it-IT" baseline="0" dirty="0" smtClean="0"/>
              <a:t> </a:t>
            </a:r>
            <a:r>
              <a:rPr lang="it-IT" baseline="0" dirty="0" err="1" smtClean="0"/>
              <a:t>what</a:t>
            </a:r>
            <a:r>
              <a:rPr lang="it-IT" baseline="0" dirty="0" smtClean="0"/>
              <a:t> </a:t>
            </a:r>
            <a:r>
              <a:rPr lang="it-IT" baseline="0" dirty="0" err="1" smtClean="0"/>
              <a:t>was</a:t>
            </a:r>
            <a:r>
              <a:rPr lang="it-IT" baseline="0" dirty="0" smtClean="0"/>
              <a:t> </a:t>
            </a:r>
            <a:r>
              <a:rPr lang="it-IT" baseline="0" dirty="0" err="1" smtClean="0"/>
              <a:t>released</a:t>
            </a:r>
            <a:r>
              <a:rPr lang="it-IT" baseline="0" dirty="0" smtClean="0"/>
              <a:t> </a:t>
            </a:r>
            <a:r>
              <a:rPr lang="it-IT" baseline="0" dirty="0" err="1" smtClean="0"/>
              <a:t>represented</a:t>
            </a:r>
            <a:r>
              <a:rPr lang="it-IT" baseline="0" dirty="0" smtClean="0"/>
              <a:t> a project output </a:t>
            </a:r>
            <a:r>
              <a:rPr lang="it-IT" baseline="0" dirty="0" err="1" smtClean="0"/>
              <a:t>sure</a:t>
            </a:r>
            <a:r>
              <a:rPr lang="it-IT" baseline="0" dirty="0" smtClean="0"/>
              <a:t>, </a:t>
            </a:r>
            <a:r>
              <a:rPr lang="it-IT" baseline="0" dirty="0" err="1" smtClean="0"/>
              <a:t>but</a:t>
            </a:r>
            <a:r>
              <a:rPr lang="it-IT" baseline="0" dirty="0" smtClean="0"/>
              <a:t> </a:t>
            </a:r>
            <a:r>
              <a:rPr lang="it-IT" baseline="0" dirty="0" err="1" smtClean="0"/>
              <a:t>served</a:t>
            </a:r>
            <a:r>
              <a:rPr lang="it-IT" baseline="0" dirty="0" smtClean="0"/>
              <a:t> </a:t>
            </a:r>
            <a:r>
              <a:rPr lang="it-IT" baseline="0" dirty="0" err="1" smtClean="0"/>
              <a:t>also</a:t>
            </a:r>
            <a:r>
              <a:rPr lang="it-IT" baseline="0" dirty="0" smtClean="0"/>
              <a:t> </a:t>
            </a:r>
            <a:r>
              <a:rPr lang="it-IT" baseline="0" dirty="0" err="1" smtClean="0"/>
              <a:t>as</a:t>
            </a:r>
            <a:r>
              <a:rPr lang="it-IT" baseline="0" dirty="0" smtClean="0"/>
              <a:t> input to </a:t>
            </a:r>
            <a:r>
              <a:rPr lang="it-IT" baseline="0" dirty="0" err="1" smtClean="0"/>
              <a:t>inform</a:t>
            </a:r>
            <a:r>
              <a:rPr lang="it-IT" baseline="0" dirty="0" smtClean="0"/>
              <a:t> </a:t>
            </a:r>
            <a:r>
              <a:rPr lang="it-IT" baseline="0" dirty="0" err="1" smtClean="0"/>
              <a:t>other</a:t>
            </a:r>
            <a:r>
              <a:rPr lang="it-IT" baseline="0" dirty="0" smtClean="0"/>
              <a:t> </a:t>
            </a:r>
            <a:r>
              <a:rPr lang="it-IT" baseline="0" dirty="0" err="1" smtClean="0"/>
              <a:t>actions</a:t>
            </a:r>
            <a:r>
              <a:rPr lang="it-IT" baseline="0" dirty="0" smtClean="0"/>
              <a:t> </a:t>
            </a:r>
            <a:r>
              <a:rPr lang="it-IT" baseline="0" dirty="0" err="1" smtClean="0"/>
              <a:t>that</a:t>
            </a:r>
            <a:r>
              <a:rPr lang="it-IT" baseline="0" dirty="0" smtClean="0"/>
              <a:t> </a:t>
            </a:r>
            <a:r>
              <a:rPr lang="it-IT" baseline="0" dirty="0" err="1" smtClean="0"/>
              <a:t>followed</a:t>
            </a:r>
            <a:r>
              <a:rPr lang="it-IT" baseline="0" dirty="0" smtClean="0"/>
              <a:t>. </a:t>
            </a:r>
            <a:r>
              <a:rPr lang="it-IT" baseline="0" dirty="0" err="1" smtClean="0"/>
              <a:t>Instead</a:t>
            </a:r>
            <a:r>
              <a:rPr lang="it-IT" baseline="0" dirty="0" smtClean="0"/>
              <a:t> of a </a:t>
            </a:r>
            <a:r>
              <a:rPr lang="it-IT" baseline="0" dirty="0" err="1" smtClean="0"/>
              <a:t>lienar</a:t>
            </a:r>
            <a:r>
              <a:rPr lang="it-IT" baseline="0" dirty="0" smtClean="0"/>
              <a:t> </a:t>
            </a:r>
            <a:r>
              <a:rPr lang="it-IT" baseline="0" dirty="0" err="1" smtClean="0"/>
              <a:t>progression</a:t>
            </a:r>
            <a:r>
              <a:rPr lang="it-IT" baseline="0" dirty="0" smtClean="0"/>
              <a:t>, the </a:t>
            </a:r>
            <a:r>
              <a:rPr lang="it-IT" baseline="0" dirty="0" err="1" smtClean="0"/>
              <a:t>circle</a:t>
            </a:r>
            <a:r>
              <a:rPr lang="it-IT" baseline="0" dirty="0" smtClean="0"/>
              <a:t> standing for project life-</a:t>
            </a:r>
            <a:r>
              <a:rPr lang="it-IT" baseline="0" dirty="0" err="1" smtClean="0"/>
              <a:t>cycle</a:t>
            </a:r>
            <a:r>
              <a:rPr lang="it-IT" baseline="0" dirty="0" smtClean="0"/>
              <a:t> </a:t>
            </a:r>
            <a:r>
              <a:rPr lang="it-IT" baseline="0" dirty="0" err="1" smtClean="0"/>
              <a:t>was</a:t>
            </a:r>
            <a:r>
              <a:rPr lang="it-IT" baseline="0" dirty="0" smtClean="0"/>
              <a:t> </a:t>
            </a:r>
            <a:r>
              <a:rPr lang="it-IT" baseline="0" dirty="0" err="1" smtClean="0"/>
              <a:t>achieved</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CD592207-1414-4FDA-BF69-E71AA811E577}" type="slidenum">
              <a:rPr lang="it-IT" smtClean="0"/>
              <a:t>16</a:t>
            </a:fld>
            <a:endParaRPr lang="it-IT"/>
          </a:p>
        </p:txBody>
      </p:sp>
    </p:spTree>
    <p:extLst>
      <p:ext uri="{BB962C8B-B14F-4D97-AF65-F5344CB8AC3E}">
        <p14:creationId xmlns:p14="http://schemas.microsoft.com/office/powerpoint/2010/main" val="2616594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ph type="sldNum" sz="quarter" idx="8"/>
          </p:nvPr>
        </p:nvSpPr>
        <p:spPr>
          <a:xfrm>
            <a:off x="1" y="1"/>
            <a:ext cx="357" cy="391"/>
          </a:xfrm>
        </p:spPr>
        <p:txBody>
          <a:bodyPr wrap="square" lIns="90000" tIns="45000" rIns="90000" bIns="45000" anchor="t"/>
          <a:lstStyle/>
          <a:p>
            <a:pPr lvl="0" algn="l" hangingPunct="1"/>
            <a:fld id="{A1B3708A-C4C0-4848-BD7B-7D2037CAA193}" type="slidenum">
              <a:t>18</a:t>
            </a:fld>
            <a:endParaRPr lang="it-IT" sz="1800">
              <a:solidFill>
                <a:srgbClr val="000000"/>
              </a:solidFill>
              <a:latin typeface="+mn-lt" pitchFamily="18"/>
              <a:ea typeface="+mn-ea" pitchFamily="2"/>
              <a:cs typeface="+mn-cs" pitchFamily="2"/>
            </a:endParaRPr>
          </a:p>
        </p:txBody>
      </p:sp>
      <p:sp>
        <p:nvSpPr>
          <p:cNvPr id="2" name="Segnaposto immagine diapositiva 1"/>
          <p:cNvSpPr>
            <a:spLocks noGrp="1" noRot="1" noChangeAspect="1" noResize="1"/>
          </p:cNvSpPr>
          <p:nvPr>
            <p:ph type="sldImg"/>
          </p:nvPr>
        </p:nvSpPr>
        <p:spPr>
          <a:xfrm>
            <a:off x="0" y="0"/>
            <a:ext cx="0" cy="0"/>
          </a:xfrm>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1" y="1"/>
            <a:ext cx="357" cy="391"/>
          </a:xfrm>
        </p:spPr>
        <p:txBody>
          <a:bodyPr wrap="square" lIns="90000" tIns="45000" rIns="90000" bIns="45000" anchor="t"/>
          <a:lstStyle/>
          <a:p>
            <a:pPr lvl="0"/>
            <a:endParaRPr lang="it-IT" sz="18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 </a:t>
            </a:r>
            <a:r>
              <a:rPr lang="it-IT" dirty="0" err="1" smtClean="0"/>
              <a:t>example</a:t>
            </a:r>
            <a:r>
              <a:rPr lang="it-IT" dirty="0" smtClean="0"/>
              <a:t> </a:t>
            </a:r>
            <a:r>
              <a:rPr lang="it-IT" dirty="0" err="1" smtClean="0"/>
              <a:t>that</a:t>
            </a:r>
            <a:r>
              <a:rPr lang="it-IT" dirty="0" smtClean="0"/>
              <a:t> </a:t>
            </a:r>
            <a:r>
              <a:rPr lang="it-IT" dirty="0" err="1" smtClean="0"/>
              <a:t>fits</a:t>
            </a:r>
            <a:r>
              <a:rPr lang="it-IT" dirty="0" smtClean="0"/>
              <a:t> for all the </a:t>
            </a:r>
            <a:r>
              <a:rPr lang="it-IT" dirty="0" err="1" smtClean="0"/>
              <a:t>reasons</a:t>
            </a:r>
            <a:r>
              <a:rPr lang="it-IT" dirty="0" smtClean="0"/>
              <a:t> </a:t>
            </a:r>
            <a:r>
              <a:rPr lang="it-IT" dirty="0" err="1" smtClean="0"/>
              <a:t>presented</a:t>
            </a:r>
            <a:r>
              <a:rPr lang="it-IT" baseline="0" dirty="0" smtClean="0"/>
              <a:t> so far</a:t>
            </a:r>
          </a:p>
        </p:txBody>
      </p:sp>
      <p:sp>
        <p:nvSpPr>
          <p:cNvPr id="4" name="Segnaposto numero diapositiva 3"/>
          <p:cNvSpPr>
            <a:spLocks noGrp="1"/>
          </p:cNvSpPr>
          <p:nvPr>
            <p:ph type="sldNum" sz="quarter" idx="10"/>
          </p:nvPr>
        </p:nvSpPr>
        <p:spPr/>
        <p:txBody>
          <a:bodyPr/>
          <a:lstStyle/>
          <a:p>
            <a:fld id="{8973AE1A-F2E1-1345-A7BE-CA5D9BD0441D}" type="slidenum">
              <a:rPr lang="it-IT" smtClean="0"/>
              <a:pPr/>
              <a:t>19</a:t>
            </a:fld>
            <a:endParaRPr lang="it-IT"/>
          </a:p>
        </p:txBody>
      </p:sp>
    </p:spTree>
    <p:extLst>
      <p:ext uri="{BB962C8B-B14F-4D97-AF65-F5344CB8AC3E}">
        <p14:creationId xmlns:p14="http://schemas.microsoft.com/office/powerpoint/2010/main" val="128796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1" kern="1200" dirty="0" smtClean="0">
                <a:solidFill>
                  <a:schemeClr val="tx1"/>
                </a:solidFill>
                <a:effectLst/>
                <a:latin typeface="+mn-lt"/>
                <a:ea typeface="+mn-ea"/>
                <a:cs typeface="+mn-cs"/>
              </a:rPr>
              <a:t>Conclusions and Future Perspectives</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the wide range of ASSET activities shows, to cope effectively with PHEIC not only medical or healthcare interventions are needed due to potential unwanted side effects on the population: an integrated participatory approach is crucial and should be embedded into the national preparedness plans. Countries are thus required to set out risk communication appropriately in their own response and preparedness strategies. Basing on ASSET outcomes, relevant key perspectives to be addressed in the future according to the recalled SiS-RRI [21,22] categories can be listed as follows: </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1) Governance (within the law reference frame of the EU Decision 1082/2013) </a:t>
            </a:r>
            <a:r>
              <a:rPr lang="en-GB" sz="1200" kern="1200" dirty="0" smtClean="0">
                <a:solidFill>
                  <a:schemeClr val="tx1"/>
                </a:solidFill>
                <a:effectLst/>
                <a:latin typeface="+mn-lt"/>
                <a:ea typeface="+mn-ea"/>
                <a:cs typeface="+mn-cs"/>
              </a:rPr>
              <a:t>[Define chain of command, Set up a permanent ‘listening’ system to collect citizens voice, Plan and coordinate an integrated health risk communication strategy, Deliver a continuous professional training and update on health risks, Develop periodical preparedness simulation exercises]; </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2) Open Access to Data and Information </a:t>
            </a:r>
            <a:r>
              <a:rPr lang="en-GB" sz="1200" kern="1200" dirty="0" smtClean="0">
                <a:solidFill>
                  <a:schemeClr val="tx1"/>
                </a:solidFill>
                <a:effectLst/>
                <a:latin typeface="+mn-lt"/>
                <a:ea typeface="+mn-ea"/>
                <a:cs typeface="+mn-cs"/>
              </a:rPr>
              <a:t>[Provide regular information scientifically/evidence-based, Address people hesitancy on prevention actions, as vaccinations, prophylaxis, isolations/quarantine]; </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3) Ethical Issues </a:t>
            </a:r>
            <a:r>
              <a:rPr lang="en-GB" sz="1200" kern="1200" dirty="0" smtClean="0">
                <a:solidFill>
                  <a:schemeClr val="tx1"/>
                </a:solidFill>
                <a:effectLst/>
                <a:latin typeface="+mn-lt"/>
                <a:ea typeface="+mn-ea"/>
                <a:cs typeface="+mn-cs"/>
              </a:rPr>
              <a:t>[Tackle stigma and frailty groups at-risk in health emergencies, Outline rules and limits of potential conflicts between response measures in emergencies and people freedom and privacy, Address procedures on international health risks and migrants]; </a:t>
            </a:r>
            <a:endParaRPr lang="it-IT"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4) Gender Pattern </a:t>
            </a:r>
            <a:r>
              <a:rPr lang="en-GB" sz="1200" kern="1200" dirty="0" smtClean="0">
                <a:solidFill>
                  <a:schemeClr val="tx1"/>
                </a:solidFill>
                <a:effectLst/>
                <a:latin typeface="+mn-lt"/>
                <a:ea typeface="+mn-ea"/>
                <a:cs typeface="+mn-cs"/>
              </a:rPr>
              <a:t>[Provide gender tailored health emergencies responses, Prioritize the female resource potential on health management, Sensitize women both in abiding by non-pharmacological interventions and to vaccination compliance];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5) </a:t>
            </a:r>
            <a:r>
              <a:rPr lang="en-GB" sz="1200" i="1" kern="1200" dirty="0" smtClean="0">
                <a:solidFill>
                  <a:schemeClr val="tx1"/>
                </a:solidFill>
                <a:effectLst/>
                <a:latin typeface="+mn-lt"/>
                <a:ea typeface="+mn-ea"/>
                <a:cs typeface="+mn-cs"/>
              </a:rPr>
              <a:t>Communication for Public Engagement </a:t>
            </a:r>
            <a:r>
              <a:rPr lang="en-GB" sz="1200" kern="1200" dirty="0" smtClean="0">
                <a:solidFill>
                  <a:schemeClr val="tx1"/>
                </a:solidFill>
                <a:effectLst/>
                <a:latin typeface="+mn-lt"/>
                <a:ea typeface="+mn-ea"/>
                <a:cs typeface="+mn-cs"/>
              </a:rPr>
              <a:t>[Prepare integrated preparedness communication plans according a </a:t>
            </a:r>
            <a:r>
              <a:rPr lang="en-GB" sz="1200" kern="1200" dirty="0" err="1" smtClean="0">
                <a:solidFill>
                  <a:schemeClr val="tx1"/>
                </a:solidFill>
                <a:effectLst/>
                <a:latin typeface="+mn-lt"/>
                <a:ea typeface="+mn-ea"/>
                <a:cs typeface="+mn-cs"/>
              </a:rPr>
              <a:t>multistakeholders</a:t>
            </a:r>
            <a:r>
              <a:rPr lang="en-GB" sz="1200" kern="1200" dirty="0" smtClean="0">
                <a:solidFill>
                  <a:schemeClr val="tx1"/>
                </a:solidFill>
                <a:effectLst/>
                <a:latin typeface="+mn-lt"/>
                <a:ea typeface="+mn-ea"/>
                <a:cs typeface="+mn-cs"/>
              </a:rPr>
              <a:t> approach, Be constantly present and proactive on social media, Control and react to inappropriate information by delivering a rapid and appropriate response, Monitoring both evidence in literature and practices/experiences on risk communication]; </a:t>
            </a:r>
            <a:endParaRPr lang="it-I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6) </a:t>
            </a:r>
            <a:r>
              <a:rPr lang="en-GB" sz="1200" i="1" kern="1200" dirty="0" smtClean="0">
                <a:solidFill>
                  <a:schemeClr val="tx1"/>
                </a:solidFill>
                <a:effectLst/>
                <a:latin typeface="+mn-lt"/>
                <a:ea typeface="+mn-ea"/>
                <a:cs typeface="+mn-cs"/>
              </a:rPr>
              <a:t>Science Education </a:t>
            </a:r>
            <a:r>
              <a:rPr lang="en-GB" sz="1200" kern="1200" dirty="0" smtClean="0">
                <a:solidFill>
                  <a:schemeClr val="tx1"/>
                </a:solidFill>
                <a:effectLst/>
                <a:latin typeface="+mn-lt"/>
                <a:ea typeface="+mn-ea"/>
                <a:cs typeface="+mn-cs"/>
              </a:rPr>
              <a:t>[Devote part of the continuous education program for Health Care Workers to health preparedness and response, scientific evidence, health communication, Include health preparedness and communication into the basic HCW curricula, Offer upgrade training to media/communication operators on health preparedness, scientific evidence and health literacy, Empower the pathway toward a responsible open science].</a:t>
            </a:r>
          </a:p>
        </p:txBody>
      </p:sp>
      <p:sp>
        <p:nvSpPr>
          <p:cNvPr id="4" name="Segnaposto numero diapositiva 3"/>
          <p:cNvSpPr>
            <a:spLocks noGrp="1"/>
          </p:cNvSpPr>
          <p:nvPr>
            <p:ph type="sldNum" sz="quarter" idx="10"/>
          </p:nvPr>
        </p:nvSpPr>
        <p:spPr/>
        <p:txBody>
          <a:bodyPr/>
          <a:lstStyle/>
          <a:p>
            <a:fld id="{8973AE1A-F2E1-1345-A7BE-CA5D9BD0441D}" type="slidenum">
              <a:rPr lang="it-IT" smtClean="0"/>
              <a:pPr/>
              <a:t>20</a:t>
            </a:fld>
            <a:endParaRPr lang="it-IT"/>
          </a:p>
        </p:txBody>
      </p:sp>
    </p:spTree>
    <p:extLst>
      <p:ext uri="{BB962C8B-B14F-4D97-AF65-F5344CB8AC3E}">
        <p14:creationId xmlns:p14="http://schemas.microsoft.com/office/powerpoint/2010/main" val="305459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FP7 was the European Union's Research and Innovation funding programme for 2007-2013. </a:t>
            </a:r>
            <a:br>
              <a:rPr lang="en-US" b="0" dirty="0" smtClean="0"/>
            </a:br>
            <a:r>
              <a:rPr lang="en-US" b="0" dirty="0" smtClean="0"/>
              <a:t>The current programme is </a:t>
            </a:r>
            <a:r>
              <a:rPr lang="en-US" b="0" dirty="0" smtClean="0">
                <a:hlinkClick r:id="rId3"/>
              </a:rPr>
              <a:t>Horizon 2020</a:t>
            </a:r>
            <a:r>
              <a:rPr lang="en-US" b="0" dirty="0" smtClean="0"/>
              <a:t> but there are many </a:t>
            </a:r>
            <a:r>
              <a:rPr lang="en-US" b="0" dirty="0" smtClean="0">
                <a:hlinkClick r:id="rId4"/>
              </a:rPr>
              <a:t>projects funded under FP7</a:t>
            </a:r>
            <a:r>
              <a:rPr lang="en-US" b="0" dirty="0" smtClean="0"/>
              <a:t> which are still running.</a:t>
            </a:r>
          </a:p>
          <a:p>
            <a:r>
              <a:rPr lang="en-US" sz="1200" b="1" i="0" kern="1200" dirty="0" smtClean="0">
                <a:solidFill>
                  <a:schemeClr val="tx1"/>
                </a:solidFill>
                <a:effectLst/>
                <a:latin typeface="+mn-lt"/>
                <a:ea typeface="+mn-ea"/>
                <a:cs typeface="+mn-cs"/>
              </a:rPr>
              <a:t>'Science in Society</a:t>
            </a:r>
            <a:r>
              <a:rPr lang="en-US" sz="1200" b="0" i="0" kern="1200" dirty="0" smtClean="0">
                <a:solidFill>
                  <a:schemeClr val="tx1"/>
                </a:solidFill>
                <a:effectLst/>
                <a:latin typeface="+mn-lt"/>
                <a:ea typeface="+mn-ea"/>
                <a:cs typeface="+mn-cs"/>
              </a:rPr>
              <a:t>' aims to bridge the gap between science professionals and those without a formal science education and to promote a taste for scientific culture in the public at large. As</a:t>
            </a:r>
            <a:r>
              <a:rPr lang="it-IT" baseline="0" dirty="0" err="1" smtClean="0"/>
              <a:t>sociated</a:t>
            </a:r>
            <a:r>
              <a:rPr lang="it-IT" baseline="0" dirty="0" smtClean="0"/>
              <a:t> </a:t>
            </a:r>
            <a:r>
              <a:rPr lang="it-IT" dirty="0" err="1" smtClean="0"/>
              <a:t>paradigm</a:t>
            </a:r>
            <a:r>
              <a:rPr lang="it-IT" dirty="0" smtClean="0"/>
              <a:t> </a:t>
            </a:r>
            <a:r>
              <a:rPr lang="it-IT" dirty="0" err="1" smtClean="0"/>
              <a:t>makes</a:t>
            </a:r>
            <a:r>
              <a:rPr lang="it-IT" baseline="0" dirty="0" smtClean="0"/>
              <a:t> community </a:t>
            </a:r>
            <a:r>
              <a:rPr lang="it-IT" baseline="0" dirty="0" err="1" smtClean="0"/>
              <a:t>give</a:t>
            </a:r>
            <a:r>
              <a:rPr lang="it-IT" baseline="0" dirty="0" smtClean="0"/>
              <a:t> </a:t>
            </a:r>
            <a:r>
              <a:rPr lang="it-IT" baseline="0" dirty="0" err="1" smtClean="0"/>
              <a:t>researchers</a:t>
            </a:r>
            <a:r>
              <a:rPr lang="it-IT" baseline="0" dirty="0" smtClean="0"/>
              <a:t> </a:t>
            </a:r>
            <a:r>
              <a:rPr lang="it-IT" baseline="0" dirty="0" err="1" smtClean="0"/>
              <a:t>inputs</a:t>
            </a:r>
            <a:r>
              <a:rPr lang="it-IT" baseline="0" dirty="0" smtClean="0"/>
              <a:t> and </a:t>
            </a:r>
            <a:r>
              <a:rPr lang="it-IT" baseline="0" dirty="0" err="1" smtClean="0"/>
              <a:t>sparks</a:t>
            </a:r>
            <a:r>
              <a:rPr lang="it-IT" baseline="0" dirty="0" smtClean="0"/>
              <a:t> </a:t>
            </a:r>
            <a:r>
              <a:rPr lang="it-IT" baseline="0" dirty="0" err="1" smtClean="0"/>
              <a:t>which</a:t>
            </a:r>
            <a:r>
              <a:rPr lang="it-IT" baseline="0" dirty="0" smtClean="0"/>
              <a:t> are </a:t>
            </a:r>
            <a:r>
              <a:rPr lang="it-IT" baseline="0" dirty="0" err="1" smtClean="0"/>
              <a:t>useful</a:t>
            </a:r>
            <a:r>
              <a:rPr lang="it-IT" baseline="0" dirty="0" smtClean="0"/>
              <a:t> to </a:t>
            </a:r>
            <a:r>
              <a:rPr lang="it-IT" baseline="0" dirty="0" err="1" smtClean="0"/>
              <a:t>develop</a:t>
            </a:r>
            <a:r>
              <a:rPr lang="it-IT" baseline="0" dirty="0" smtClean="0"/>
              <a:t> </a:t>
            </a:r>
            <a:r>
              <a:rPr lang="it-IT" baseline="0" dirty="0" err="1" smtClean="0"/>
              <a:t>further</a:t>
            </a:r>
            <a:r>
              <a:rPr lang="it-IT" baseline="0" dirty="0" smtClean="0"/>
              <a:t> </a:t>
            </a:r>
            <a:r>
              <a:rPr lang="it-IT" baseline="0" dirty="0" err="1" smtClean="0"/>
              <a:t>research</a:t>
            </a:r>
            <a:r>
              <a:rPr lang="it-IT" baseline="0" dirty="0" smtClean="0"/>
              <a:t> on </a:t>
            </a:r>
            <a:r>
              <a:rPr lang="it-IT" baseline="0" dirty="0" err="1" smtClean="0"/>
              <a:t>one</a:t>
            </a:r>
            <a:r>
              <a:rPr lang="it-IT" baseline="0" dirty="0" smtClean="0"/>
              <a:t> </a:t>
            </a:r>
            <a:r>
              <a:rPr lang="it-IT" baseline="0" dirty="0" err="1" smtClean="0"/>
              <a:t>hand</a:t>
            </a:r>
            <a:r>
              <a:rPr lang="it-IT" baseline="0" dirty="0" smtClean="0"/>
              <a:t> and </a:t>
            </a:r>
            <a:r>
              <a:rPr lang="it-IT" baseline="0" dirty="0" err="1" smtClean="0"/>
              <a:t>researchers</a:t>
            </a:r>
            <a:r>
              <a:rPr lang="it-IT" baseline="0" dirty="0" smtClean="0"/>
              <a:t> </a:t>
            </a:r>
            <a:r>
              <a:rPr lang="it-IT" baseline="0" dirty="0" err="1" smtClean="0"/>
              <a:t>who</a:t>
            </a:r>
            <a:r>
              <a:rPr lang="it-IT" baseline="0" dirty="0" smtClean="0"/>
              <a:t> are </a:t>
            </a:r>
            <a:r>
              <a:rPr lang="it-IT" baseline="0" dirty="0" err="1" smtClean="0"/>
              <a:t>available</a:t>
            </a:r>
            <a:r>
              <a:rPr lang="it-IT" baseline="0" dirty="0" smtClean="0"/>
              <a:t> to </a:t>
            </a:r>
            <a:r>
              <a:rPr lang="it-IT" baseline="0" dirty="0" err="1" smtClean="0"/>
              <a:t>communicate</a:t>
            </a:r>
            <a:r>
              <a:rPr lang="it-IT" baseline="0" dirty="0" smtClean="0"/>
              <a:t> health </a:t>
            </a:r>
            <a:r>
              <a:rPr lang="it-IT" baseline="0" dirty="0" err="1" smtClean="0"/>
              <a:t>messages</a:t>
            </a:r>
            <a:r>
              <a:rPr lang="it-IT" baseline="0" dirty="0" smtClean="0"/>
              <a:t> on the </a:t>
            </a:r>
            <a:r>
              <a:rPr lang="it-IT" baseline="0" dirty="0" err="1" smtClean="0"/>
              <a:t>other</a:t>
            </a:r>
            <a:r>
              <a:rPr lang="it-IT" baseline="0" dirty="0" smtClean="0"/>
              <a:t> </a:t>
            </a:r>
            <a:r>
              <a:rPr lang="it-IT" baseline="0" dirty="0" err="1" smtClean="0"/>
              <a:t>hand</a:t>
            </a:r>
            <a:endParaRPr lang="it-IT" baseline="0" dirty="0" smtClean="0"/>
          </a:p>
        </p:txBody>
      </p:sp>
      <p:sp>
        <p:nvSpPr>
          <p:cNvPr id="4" name="Segnaposto numero diapositiva 3"/>
          <p:cNvSpPr>
            <a:spLocks noGrp="1"/>
          </p:cNvSpPr>
          <p:nvPr>
            <p:ph type="sldNum" sz="quarter" idx="10"/>
          </p:nvPr>
        </p:nvSpPr>
        <p:spPr/>
        <p:txBody>
          <a:bodyPr/>
          <a:lstStyle/>
          <a:p>
            <a:fld id="{CD592207-1414-4FDA-BF69-E71AA811E577}" type="slidenum">
              <a:rPr lang="it-IT" smtClean="0"/>
              <a:t>3</a:t>
            </a:fld>
            <a:endParaRPr lang="it-IT"/>
          </a:p>
        </p:txBody>
      </p:sp>
    </p:spTree>
    <p:extLst>
      <p:ext uri="{BB962C8B-B14F-4D97-AF65-F5344CB8AC3E}">
        <p14:creationId xmlns:p14="http://schemas.microsoft.com/office/powerpoint/2010/main" val="4066019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C00000"/>
                </a:solidFill>
                <a:latin typeface="Lato"/>
              </a:rPr>
              <a:t>EU FRAMEWORK: </a:t>
            </a:r>
            <a:r>
              <a:rPr lang="it-IT" dirty="0" smtClean="0"/>
              <a:t>INCLUSION</a:t>
            </a:r>
            <a:endParaRPr lang="it-IT" dirty="0" smtClean="0">
              <a:solidFill>
                <a:srgbClr val="C00000"/>
              </a:solidFill>
              <a:latin typeface="Lato"/>
            </a:endParaRPr>
          </a:p>
          <a:p>
            <a:endParaRPr lang="it-IT" dirty="0"/>
          </a:p>
        </p:txBody>
      </p:sp>
      <p:sp>
        <p:nvSpPr>
          <p:cNvPr id="4" name="Segnaposto numero diapositiva 3"/>
          <p:cNvSpPr>
            <a:spLocks noGrp="1"/>
          </p:cNvSpPr>
          <p:nvPr>
            <p:ph type="sldNum" sz="quarter" idx="10"/>
          </p:nvPr>
        </p:nvSpPr>
        <p:spPr/>
        <p:txBody>
          <a:bodyPr/>
          <a:lstStyle/>
          <a:p>
            <a:fld id="{CD592207-1414-4FDA-BF69-E71AA811E577}" type="slidenum">
              <a:rPr lang="it-IT" smtClean="0"/>
              <a:t>4</a:t>
            </a:fld>
            <a:endParaRPr lang="it-IT"/>
          </a:p>
        </p:txBody>
      </p:sp>
    </p:spTree>
    <p:extLst>
      <p:ext uri="{BB962C8B-B14F-4D97-AF65-F5344CB8AC3E}">
        <p14:creationId xmlns:p14="http://schemas.microsoft.com/office/powerpoint/2010/main" val="143639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b="1" dirty="0" smtClean="0"/>
              <a:t>1082/2013/EU decision on serious cross border threats to health</a:t>
            </a:r>
          </a:p>
          <a:p>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5</a:t>
            </a:fld>
            <a:endParaRPr lang="it-IT"/>
          </a:p>
        </p:txBody>
      </p:sp>
    </p:spTree>
    <p:extLst>
      <p:ext uri="{BB962C8B-B14F-4D97-AF65-F5344CB8AC3E}">
        <p14:creationId xmlns:p14="http://schemas.microsoft.com/office/powerpoint/2010/main" val="258018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6</a:t>
            </a:fld>
            <a:endParaRPr lang="it-IT"/>
          </a:p>
        </p:txBody>
      </p:sp>
    </p:spTree>
    <p:extLst>
      <p:ext uri="{BB962C8B-B14F-4D97-AF65-F5344CB8AC3E}">
        <p14:creationId xmlns:p14="http://schemas.microsoft.com/office/powerpoint/2010/main" val="25801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broader context of:</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prevention and control of communicable diseases and health security; • strengthening of health and public health systems; • support to health services in countries affected by emergencies and public health crises;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ASSET posed:</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strategies</a:t>
            </a:r>
            <a:r>
              <a:rPr lang="en-US" dirty="0" smtClean="0"/>
              <a:t> </a:t>
            </a:r>
            <a:r>
              <a:rPr lang="en-US" b="1" dirty="0" smtClean="0"/>
              <a:t>for action </a:t>
            </a:r>
            <a:r>
              <a:rPr lang="en-US" dirty="0" smtClean="0"/>
              <a:t>to tackle and to deal with present and emerging health challenges; • </a:t>
            </a:r>
            <a:r>
              <a:rPr lang="en-US" b="1" dirty="0" smtClean="0"/>
              <a:t>partnerships for participation </a:t>
            </a:r>
            <a:r>
              <a:rPr lang="en-US" dirty="0" smtClean="0"/>
              <a:t>and policy implementation; • innovative </a:t>
            </a:r>
            <a:r>
              <a:rPr lang="en-US" b="1" dirty="0" smtClean="0"/>
              <a:t>tools and approaches</a:t>
            </a:r>
            <a:r>
              <a:rPr lang="en-US" dirty="0" smtClean="0"/>
              <a:t>; • </a:t>
            </a:r>
            <a:r>
              <a:rPr lang="en-US" b="1" dirty="0" smtClean="0"/>
              <a:t>information</a:t>
            </a:r>
            <a:r>
              <a:rPr lang="en-US" dirty="0" smtClean="0"/>
              <a:t> for monitoring and evaluation. </a:t>
            </a:r>
            <a:endParaRPr lang="it-IT" baseline="0" dirty="0" smtClean="0"/>
          </a:p>
          <a:p>
            <a:endParaRPr lang="it-IT" dirty="0"/>
          </a:p>
        </p:txBody>
      </p:sp>
      <p:sp>
        <p:nvSpPr>
          <p:cNvPr id="4" name="Segnaposto numero diapositiva 3"/>
          <p:cNvSpPr>
            <a:spLocks noGrp="1"/>
          </p:cNvSpPr>
          <p:nvPr>
            <p:ph type="sldNum" sz="quarter" idx="10"/>
          </p:nvPr>
        </p:nvSpPr>
        <p:spPr/>
        <p:txBody>
          <a:bodyPr/>
          <a:lstStyle/>
          <a:p>
            <a:fld id="{8973AE1A-F2E1-1345-A7BE-CA5D9BD0441D}" type="slidenum">
              <a:rPr lang="it-IT" smtClean="0"/>
              <a:pPr/>
              <a:t>7</a:t>
            </a:fld>
            <a:endParaRPr lang="it-IT"/>
          </a:p>
        </p:txBody>
      </p:sp>
    </p:spTree>
    <p:extLst>
      <p:ext uri="{BB962C8B-B14F-4D97-AF65-F5344CB8AC3E}">
        <p14:creationId xmlns:p14="http://schemas.microsoft.com/office/powerpoint/2010/main" val="3054599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lvl="1" fontAlgn="base">
              <a:lnSpc>
                <a:spcPct val="90000"/>
              </a:lnSpc>
              <a:buClr>
                <a:srgbClr val="84B87C"/>
              </a:buClr>
            </a:pPr>
            <a:r>
              <a:rPr lang="en-GB" sz="3600" b="1" dirty="0" smtClean="0">
                <a:solidFill>
                  <a:srgbClr val="002060"/>
                </a:solidFill>
              </a:rPr>
              <a:t>4</a:t>
            </a:r>
            <a:r>
              <a:rPr lang="en-GB" sz="3600" dirty="0" smtClean="0">
                <a:solidFill>
                  <a:srgbClr val="002060"/>
                </a:solidFill>
              </a:rPr>
              <a:t> years old (2014-2017)</a:t>
            </a:r>
          </a:p>
          <a:p>
            <a:pPr lvl="1" fontAlgn="base">
              <a:lnSpc>
                <a:spcPct val="90000"/>
              </a:lnSpc>
              <a:buClr>
                <a:srgbClr val="84B87C"/>
              </a:buClr>
            </a:pPr>
            <a:r>
              <a:rPr lang="en-GB" sz="3600" b="1" dirty="0" smtClean="0">
                <a:solidFill>
                  <a:srgbClr val="002060"/>
                </a:solidFill>
              </a:rPr>
              <a:t>14</a:t>
            </a:r>
            <a:r>
              <a:rPr lang="en-GB" sz="3600" dirty="0" smtClean="0">
                <a:solidFill>
                  <a:srgbClr val="002060"/>
                </a:solidFill>
              </a:rPr>
              <a:t> Partners involved</a:t>
            </a:r>
          </a:p>
          <a:p>
            <a:pPr lvl="1" fontAlgn="base">
              <a:lnSpc>
                <a:spcPct val="90000"/>
              </a:lnSpc>
              <a:buClr>
                <a:srgbClr val="84B87C"/>
              </a:buClr>
            </a:pPr>
            <a:r>
              <a:rPr lang="en-GB" sz="3600" b="1" dirty="0" smtClean="0">
                <a:solidFill>
                  <a:srgbClr val="002060"/>
                </a:solidFill>
              </a:rPr>
              <a:t>11</a:t>
            </a:r>
            <a:r>
              <a:rPr lang="en-GB" sz="3600" dirty="0" smtClean="0">
                <a:solidFill>
                  <a:srgbClr val="002060"/>
                </a:solidFill>
              </a:rPr>
              <a:t> Countries covered in the Consortium</a:t>
            </a:r>
          </a:p>
          <a:p>
            <a:endParaRPr lang="it-IT"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C21AD254-297B-4A3D-AD5B-D944CDF1D88E}" type="slidenum">
              <a:rPr lang="it-IT" smtClean="0"/>
              <a:t>8</a:t>
            </a:fld>
            <a:endParaRPr lang="it-IT"/>
          </a:p>
        </p:txBody>
      </p:sp>
    </p:spTree>
    <p:extLst>
      <p:ext uri="{BB962C8B-B14F-4D97-AF65-F5344CB8AC3E}">
        <p14:creationId xmlns:p14="http://schemas.microsoft.com/office/powerpoint/2010/main" val="945006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t>ASSET aims  to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sz="1200" i="0" dirty="0" smtClean="0"/>
              <a:t>forge a </a:t>
            </a:r>
            <a:r>
              <a:rPr lang="en-US" altLang="en-US" sz="1200" b="1" i="0" dirty="0" smtClean="0"/>
              <a:t>partnership with complementary perspectives</a:t>
            </a:r>
            <a:r>
              <a:rPr lang="en-US" altLang="en-US" sz="1200" i="0" dirty="0" smtClean="0"/>
              <a:t>, knowledge and experiences to address effectively scientific and societal challenges raised by pandemics and associated crisis management;</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sz="1200" i="0" dirty="0" smtClean="0"/>
              <a:t>explore and map </a:t>
            </a:r>
            <a:r>
              <a:rPr lang="en-US" altLang="en-US" sz="1200" b="1" i="0" dirty="0" smtClean="0"/>
              <a:t>SiS-related issues </a:t>
            </a:r>
            <a:r>
              <a:rPr lang="en-US" altLang="en-US" sz="1200" i="0" dirty="0" smtClean="0"/>
              <a:t>in pandemics and/or epidemics;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sz="1200" i="0" dirty="0" smtClean="0"/>
              <a:t>define and test a </a:t>
            </a:r>
            <a:r>
              <a:rPr lang="en-US" altLang="en-US" sz="1200" b="1" i="0" dirty="0" smtClean="0"/>
              <a:t>participatory and inclusive strategy </a:t>
            </a:r>
            <a:r>
              <a:rPr lang="en-US" altLang="en-US" sz="1200" i="0" dirty="0" smtClean="0"/>
              <a:t>to succeed;</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sz="1200" i="0" dirty="0" smtClean="0"/>
              <a:t>identify necessary resources to make </a:t>
            </a:r>
            <a:r>
              <a:rPr lang="en-US" altLang="en-US" sz="1200" b="1" i="0" dirty="0" smtClean="0"/>
              <a:t>sustainable the action </a:t>
            </a:r>
            <a:r>
              <a:rPr lang="en-US" altLang="en-US" sz="1200" i="0" dirty="0" smtClean="0"/>
              <a:t>after the project completion.</a:t>
            </a:r>
            <a:endParaRPr lang="en-GB" altLang="en-US" sz="1200" i="0" dirty="0" smtClean="0"/>
          </a:p>
          <a:p>
            <a:endParaRPr lang="it-IT" dirty="0"/>
          </a:p>
        </p:txBody>
      </p:sp>
      <p:sp>
        <p:nvSpPr>
          <p:cNvPr id="4" name="Segnaposto numero diapositiva 3"/>
          <p:cNvSpPr>
            <a:spLocks noGrp="1"/>
          </p:cNvSpPr>
          <p:nvPr>
            <p:ph type="sldNum" sz="quarter" idx="10"/>
          </p:nvPr>
        </p:nvSpPr>
        <p:spPr/>
        <p:txBody>
          <a:bodyPr/>
          <a:lstStyle/>
          <a:p>
            <a:fld id="{C21AD254-297B-4A3D-AD5B-D944CDF1D88E}" type="slidenum">
              <a:rPr lang="it-IT" smtClean="0"/>
              <a:t>9</a:t>
            </a:fld>
            <a:endParaRPr lang="it-IT"/>
          </a:p>
        </p:txBody>
      </p:sp>
    </p:spTree>
    <p:extLst>
      <p:ext uri="{BB962C8B-B14F-4D97-AF65-F5344CB8AC3E}">
        <p14:creationId xmlns:p14="http://schemas.microsoft.com/office/powerpoint/2010/main" val="2987287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2001: </a:t>
            </a:r>
            <a:r>
              <a:rPr lang="en-US" b="0" dirty="0" err="1" smtClean="0"/>
              <a:t>SaS</a:t>
            </a:r>
            <a:r>
              <a:rPr lang="en-US" b="1" dirty="0" smtClean="0"/>
              <a:t>,</a:t>
            </a:r>
            <a:r>
              <a:rPr lang="en-US" b="1" baseline="0" dirty="0" smtClean="0"/>
              <a:t> 2007: </a:t>
            </a:r>
            <a:r>
              <a:rPr lang="en-US" b="0" baseline="0" dirty="0" smtClean="0"/>
              <a:t>SiS</a:t>
            </a:r>
            <a:r>
              <a:rPr lang="en-US" b="1" baseline="0" dirty="0" smtClean="0"/>
              <a:t>, 2011: </a:t>
            </a:r>
            <a:r>
              <a:rPr lang="en-US" b="0" baseline="0" dirty="0" smtClean="0"/>
              <a:t>SwafS</a:t>
            </a:r>
          </a:p>
          <a:p>
            <a:pPr marL="571500" marR="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3600" dirty="0" smtClean="0">
                <a:solidFill>
                  <a:srgbClr val="002060"/>
                </a:solidFill>
              </a:rPr>
              <a:t>Science </a:t>
            </a:r>
            <a:r>
              <a:rPr lang="en-GB" altLang="en-US" sz="3600" b="1" i="1" dirty="0" smtClean="0">
                <a:solidFill>
                  <a:srgbClr val="002060"/>
                </a:solidFill>
              </a:rPr>
              <a:t>in</a:t>
            </a:r>
            <a:r>
              <a:rPr lang="en-GB" altLang="en-US" sz="3600" dirty="0" smtClean="0">
                <a:solidFill>
                  <a:srgbClr val="002060"/>
                </a:solidFill>
              </a:rPr>
              <a:t> Society – SiS</a:t>
            </a:r>
          </a:p>
          <a:p>
            <a:pPr marL="571500" marR="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3600" dirty="0" smtClean="0">
                <a:solidFill>
                  <a:srgbClr val="002060"/>
                </a:solidFill>
              </a:rPr>
              <a:t>Responsible Research and Innovation– RRI</a:t>
            </a:r>
          </a:p>
          <a:p>
            <a:pPr marL="571500" marR="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3600" dirty="0" smtClean="0">
                <a:solidFill>
                  <a:srgbClr val="002060"/>
                </a:solidFill>
              </a:rPr>
              <a:t>Mobilisation and Mutual Learning Action Plan – MMLAP </a:t>
            </a:r>
            <a:endParaRPr lang="en-GB" sz="360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RRI</a:t>
            </a:r>
            <a:r>
              <a:rPr lang="en-US" dirty="0" smtClean="0"/>
              <a:t>				</a:t>
            </a:r>
            <a:r>
              <a:rPr lang="en-US" b="1" dirty="0" smtClean="0"/>
              <a:t>ASSET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Engagement			ICOs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Gender equity			GENDER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Science education			PART. GOVERNANCE</a:t>
            </a:r>
            <a:endParaRPr lang="it-IT" dirty="0" smtClean="0"/>
          </a:p>
          <a:p>
            <a:pPr marL="228600" indent="-228600">
              <a:buFont typeface="+mj-lt"/>
              <a:buAutoNum type="arabicPeriod"/>
            </a:pPr>
            <a:r>
              <a:rPr lang="en-US" dirty="0" smtClean="0"/>
              <a:t>Open access </a:t>
            </a:r>
            <a:r>
              <a:rPr lang="it-IT" dirty="0" smtClean="0"/>
              <a:t>TO SCIENCE OUTCOMES		UNSOLVED QES</a:t>
            </a:r>
            <a:endParaRPr lang="en-US" dirty="0" smtClean="0"/>
          </a:p>
          <a:p>
            <a:pPr marL="228600" indent="-228600">
              <a:buFont typeface="+mj-lt"/>
              <a:buAutoNum type="arabicPeriod"/>
            </a:pPr>
            <a:r>
              <a:rPr lang="en-US" dirty="0" smtClean="0"/>
              <a:t>Ethics							ETHICS</a:t>
            </a:r>
          </a:p>
          <a:p>
            <a:pPr marL="228600" indent="-228600">
              <a:buFont typeface="+mj-lt"/>
              <a:buAutoNum type="arabicPeriod"/>
            </a:pPr>
            <a:r>
              <a:rPr lang="en-US" dirty="0" smtClean="0"/>
              <a:t>Governance						GOVERNANCE</a:t>
            </a:r>
            <a:endParaRPr lang="it-IT" dirty="0"/>
          </a:p>
        </p:txBody>
      </p:sp>
      <p:sp>
        <p:nvSpPr>
          <p:cNvPr id="4" name="Segnaposto numero diapositiva 3"/>
          <p:cNvSpPr>
            <a:spLocks noGrp="1"/>
          </p:cNvSpPr>
          <p:nvPr>
            <p:ph type="sldNum" sz="quarter" idx="10"/>
          </p:nvPr>
        </p:nvSpPr>
        <p:spPr/>
        <p:txBody>
          <a:bodyPr/>
          <a:lstStyle/>
          <a:p>
            <a:fld id="{CD592207-1414-4FDA-BF69-E71AA811E577}" type="slidenum">
              <a:rPr lang="it-IT" smtClean="0"/>
              <a:t>10</a:t>
            </a:fld>
            <a:endParaRPr lang="it-IT"/>
          </a:p>
        </p:txBody>
      </p:sp>
    </p:spTree>
    <p:extLst>
      <p:ext uri="{BB962C8B-B14F-4D97-AF65-F5344CB8AC3E}">
        <p14:creationId xmlns:p14="http://schemas.microsoft.com/office/powerpoint/2010/main" val="381787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8B52D58-9167-3448-A2A4-2562EA4CBB49}" type="datetime1">
              <a:rPr lang="it-IT" smtClean="0"/>
              <a:pPr/>
              <a:t>05/06/2018</a:t>
            </a:fld>
            <a:endParaRPr lang="it-IT"/>
          </a:p>
        </p:txBody>
      </p:sp>
      <p:sp>
        <p:nvSpPr>
          <p:cNvPr id="5" name="Segnaposto piè di pagina 4"/>
          <p:cNvSpPr>
            <a:spLocks noGrp="1"/>
          </p:cNvSpPr>
          <p:nvPr>
            <p:ph type="ftr" sz="quarter" idx="11"/>
          </p:nvPr>
        </p:nvSpPr>
        <p:spPr/>
        <p:txBody>
          <a:bodyPr/>
          <a:lstStyle/>
          <a:p>
            <a:r>
              <a:rPr lang="it-IT" smtClean="0"/>
              <a:t>Roma - Presentazione</a:t>
            </a:r>
            <a:endParaRPr lang="it-IT"/>
          </a:p>
        </p:txBody>
      </p:sp>
      <p:sp>
        <p:nvSpPr>
          <p:cNvPr id="6" name="Segnaposto numero diapositiva 5"/>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6E1106D-AC49-F64D-8CD4-CD1B61F6324C}" type="datetime1">
              <a:rPr lang="it-IT" smtClean="0"/>
              <a:pPr/>
              <a:t>05/06/2018</a:t>
            </a:fld>
            <a:endParaRPr lang="it-IT"/>
          </a:p>
        </p:txBody>
      </p:sp>
      <p:sp>
        <p:nvSpPr>
          <p:cNvPr id="5" name="Segnaposto piè di pagina 4"/>
          <p:cNvSpPr>
            <a:spLocks noGrp="1"/>
          </p:cNvSpPr>
          <p:nvPr>
            <p:ph type="ftr" sz="quarter" idx="11"/>
          </p:nvPr>
        </p:nvSpPr>
        <p:spPr/>
        <p:txBody>
          <a:bodyPr/>
          <a:lstStyle/>
          <a:p>
            <a:r>
              <a:rPr lang="it-IT" smtClean="0"/>
              <a:t>Roma - Presentazione</a:t>
            </a:r>
            <a:endParaRPr lang="it-IT"/>
          </a:p>
        </p:txBody>
      </p:sp>
      <p:sp>
        <p:nvSpPr>
          <p:cNvPr id="6" name="Segnaposto numero diapositiva 5"/>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395AFB8-A487-2449-85FF-B66B42788A56}" type="datetime1">
              <a:rPr lang="it-IT" smtClean="0"/>
              <a:pPr/>
              <a:t>05/06/2018</a:t>
            </a:fld>
            <a:endParaRPr lang="it-IT"/>
          </a:p>
        </p:txBody>
      </p:sp>
      <p:sp>
        <p:nvSpPr>
          <p:cNvPr id="5" name="Segnaposto piè di pagina 4"/>
          <p:cNvSpPr>
            <a:spLocks noGrp="1"/>
          </p:cNvSpPr>
          <p:nvPr>
            <p:ph type="ftr" sz="quarter" idx="11"/>
          </p:nvPr>
        </p:nvSpPr>
        <p:spPr/>
        <p:txBody>
          <a:bodyPr/>
          <a:lstStyle/>
          <a:p>
            <a:r>
              <a:rPr lang="it-IT" smtClean="0"/>
              <a:t>Roma - Presentazione</a:t>
            </a:r>
            <a:endParaRPr lang="it-IT"/>
          </a:p>
        </p:txBody>
      </p:sp>
      <p:sp>
        <p:nvSpPr>
          <p:cNvPr id="6" name="Segnaposto numero diapositiva 5"/>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C9382A7-0A56-BC4E-880A-27CEC9A0836D}" type="datetime1">
              <a:rPr lang="it-IT" smtClean="0"/>
              <a:pPr/>
              <a:t>05/06/2018</a:t>
            </a:fld>
            <a:endParaRPr lang="it-IT"/>
          </a:p>
        </p:txBody>
      </p:sp>
      <p:sp>
        <p:nvSpPr>
          <p:cNvPr id="5" name="Segnaposto piè di pagina 4"/>
          <p:cNvSpPr>
            <a:spLocks noGrp="1"/>
          </p:cNvSpPr>
          <p:nvPr>
            <p:ph type="ftr" sz="quarter" idx="11"/>
          </p:nvPr>
        </p:nvSpPr>
        <p:spPr/>
        <p:txBody>
          <a:bodyPr/>
          <a:lstStyle/>
          <a:p>
            <a:r>
              <a:rPr lang="it-IT" smtClean="0"/>
              <a:t>Roma - Presentazione</a:t>
            </a:r>
            <a:endParaRPr lang="it-IT"/>
          </a:p>
        </p:txBody>
      </p:sp>
      <p:sp>
        <p:nvSpPr>
          <p:cNvPr id="6" name="Segnaposto numero diapositiva 5"/>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527D5810-2A65-9943-80C8-05AB95C6DC45}" type="datetime1">
              <a:rPr lang="it-IT" smtClean="0"/>
              <a:pPr/>
              <a:t>05/06/2018</a:t>
            </a:fld>
            <a:endParaRPr lang="it-IT"/>
          </a:p>
        </p:txBody>
      </p:sp>
      <p:sp>
        <p:nvSpPr>
          <p:cNvPr id="5" name="Segnaposto piè di pagina 4"/>
          <p:cNvSpPr>
            <a:spLocks noGrp="1"/>
          </p:cNvSpPr>
          <p:nvPr>
            <p:ph type="ftr" sz="quarter" idx="11"/>
          </p:nvPr>
        </p:nvSpPr>
        <p:spPr/>
        <p:txBody>
          <a:bodyPr/>
          <a:lstStyle/>
          <a:p>
            <a:r>
              <a:rPr lang="it-IT" smtClean="0"/>
              <a:t>Roma - Presentazione</a:t>
            </a:r>
            <a:endParaRPr lang="it-IT"/>
          </a:p>
        </p:txBody>
      </p:sp>
      <p:sp>
        <p:nvSpPr>
          <p:cNvPr id="6" name="Segnaposto numero diapositiva 5"/>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4A84FC2-A9FE-5643-9BB2-B3721B03400E}" type="datetime1">
              <a:rPr lang="it-IT" smtClean="0"/>
              <a:pPr/>
              <a:t>05/06/2018</a:t>
            </a:fld>
            <a:endParaRPr lang="it-IT"/>
          </a:p>
        </p:txBody>
      </p:sp>
      <p:sp>
        <p:nvSpPr>
          <p:cNvPr id="6" name="Segnaposto piè di pagina 5"/>
          <p:cNvSpPr>
            <a:spLocks noGrp="1"/>
          </p:cNvSpPr>
          <p:nvPr>
            <p:ph type="ftr" sz="quarter" idx="11"/>
          </p:nvPr>
        </p:nvSpPr>
        <p:spPr/>
        <p:txBody>
          <a:bodyPr/>
          <a:lstStyle/>
          <a:p>
            <a:r>
              <a:rPr lang="it-IT" smtClean="0"/>
              <a:t>Roma - Presentazione</a:t>
            </a:r>
            <a:endParaRPr lang="it-IT"/>
          </a:p>
        </p:txBody>
      </p:sp>
      <p:sp>
        <p:nvSpPr>
          <p:cNvPr id="7" name="Segnaposto numero diapositiva 6"/>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EC4AA72-912F-D54D-A3F3-8E692B1756BE}" type="datetime1">
              <a:rPr lang="it-IT" smtClean="0"/>
              <a:pPr/>
              <a:t>05/06/2018</a:t>
            </a:fld>
            <a:endParaRPr lang="it-IT"/>
          </a:p>
        </p:txBody>
      </p:sp>
      <p:sp>
        <p:nvSpPr>
          <p:cNvPr id="8" name="Segnaposto piè di pagina 7"/>
          <p:cNvSpPr>
            <a:spLocks noGrp="1"/>
          </p:cNvSpPr>
          <p:nvPr>
            <p:ph type="ftr" sz="quarter" idx="11"/>
          </p:nvPr>
        </p:nvSpPr>
        <p:spPr/>
        <p:txBody>
          <a:bodyPr/>
          <a:lstStyle/>
          <a:p>
            <a:r>
              <a:rPr lang="it-IT" smtClean="0"/>
              <a:t>Roma - Presentazione</a:t>
            </a:r>
            <a:endParaRPr lang="it-IT"/>
          </a:p>
        </p:txBody>
      </p:sp>
      <p:sp>
        <p:nvSpPr>
          <p:cNvPr id="9" name="Segnaposto numero diapositiva 8"/>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DE0094EA-6D46-3045-9C1E-5ECF1C3B2A4C}" type="datetime1">
              <a:rPr lang="it-IT" smtClean="0"/>
              <a:pPr/>
              <a:t>05/06/2018</a:t>
            </a:fld>
            <a:endParaRPr lang="it-IT"/>
          </a:p>
        </p:txBody>
      </p:sp>
      <p:sp>
        <p:nvSpPr>
          <p:cNvPr id="4" name="Segnaposto piè di pagina 3"/>
          <p:cNvSpPr>
            <a:spLocks noGrp="1"/>
          </p:cNvSpPr>
          <p:nvPr>
            <p:ph type="ftr" sz="quarter" idx="11"/>
          </p:nvPr>
        </p:nvSpPr>
        <p:spPr/>
        <p:txBody>
          <a:bodyPr/>
          <a:lstStyle/>
          <a:p>
            <a:r>
              <a:rPr lang="it-IT" smtClean="0"/>
              <a:t>Roma - Presentazione</a:t>
            </a:r>
            <a:endParaRPr lang="it-IT"/>
          </a:p>
        </p:txBody>
      </p:sp>
      <p:sp>
        <p:nvSpPr>
          <p:cNvPr id="5" name="Segnaposto numero diapositiva 4"/>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AE34011-F2DE-4240-BD31-CBD112204A57}" type="datetime1">
              <a:rPr lang="it-IT" smtClean="0"/>
              <a:pPr/>
              <a:t>05/06/2018</a:t>
            </a:fld>
            <a:endParaRPr lang="it-IT"/>
          </a:p>
        </p:txBody>
      </p:sp>
      <p:sp>
        <p:nvSpPr>
          <p:cNvPr id="3" name="Segnaposto piè di pagina 2"/>
          <p:cNvSpPr>
            <a:spLocks noGrp="1"/>
          </p:cNvSpPr>
          <p:nvPr>
            <p:ph type="ftr" sz="quarter" idx="11"/>
          </p:nvPr>
        </p:nvSpPr>
        <p:spPr/>
        <p:txBody>
          <a:bodyPr/>
          <a:lstStyle/>
          <a:p>
            <a:r>
              <a:rPr lang="it-IT" smtClean="0"/>
              <a:t>Roma - Presentazione</a:t>
            </a:r>
            <a:endParaRPr lang="it-IT"/>
          </a:p>
        </p:txBody>
      </p:sp>
      <p:sp>
        <p:nvSpPr>
          <p:cNvPr id="4" name="Segnaposto numero diapositiva 3"/>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8271951-A93C-0F45-BFA3-33D8EF99B390}" type="datetime1">
              <a:rPr lang="it-IT" smtClean="0"/>
              <a:pPr/>
              <a:t>05/06/2018</a:t>
            </a:fld>
            <a:endParaRPr lang="it-IT"/>
          </a:p>
        </p:txBody>
      </p:sp>
      <p:sp>
        <p:nvSpPr>
          <p:cNvPr id="6" name="Segnaposto piè di pagina 5"/>
          <p:cNvSpPr>
            <a:spLocks noGrp="1"/>
          </p:cNvSpPr>
          <p:nvPr>
            <p:ph type="ftr" sz="quarter" idx="11"/>
          </p:nvPr>
        </p:nvSpPr>
        <p:spPr/>
        <p:txBody>
          <a:bodyPr/>
          <a:lstStyle/>
          <a:p>
            <a:r>
              <a:rPr lang="it-IT" smtClean="0"/>
              <a:t>Roma - Presentazione</a:t>
            </a:r>
            <a:endParaRPr lang="it-IT"/>
          </a:p>
        </p:txBody>
      </p:sp>
      <p:sp>
        <p:nvSpPr>
          <p:cNvPr id="7" name="Segnaposto numero diapositiva 6"/>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C501724B-4894-074A-BFBC-C125979A54AE}" type="datetime1">
              <a:rPr lang="it-IT" smtClean="0"/>
              <a:pPr/>
              <a:t>05/06/2018</a:t>
            </a:fld>
            <a:endParaRPr lang="it-IT"/>
          </a:p>
        </p:txBody>
      </p:sp>
      <p:sp>
        <p:nvSpPr>
          <p:cNvPr id="6" name="Segnaposto piè di pagina 5"/>
          <p:cNvSpPr>
            <a:spLocks noGrp="1"/>
          </p:cNvSpPr>
          <p:nvPr>
            <p:ph type="ftr" sz="quarter" idx="11"/>
          </p:nvPr>
        </p:nvSpPr>
        <p:spPr/>
        <p:txBody>
          <a:bodyPr/>
          <a:lstStyle/>
          <a:p>
            <a:r>
              <a:rPr lang="it-IT" smtClean="0"/>
              <a:t>Roma - Presentazione</a:t>
            </a:r>
            <a:endParaRPr lang="it-IT"/>
          </a:p>
        </p:txBody>
      </p:sp>
      <p:sp>
        <p:nvSpPr>
          <p:cNvPr id="7" name="Segnaposto numero diapositiva 6"/>
          <p:cNvSpPr>
            <a:spLocks noGrp="1"/>
          </p:cNvSpPr>
          <p:nvPr>
            <p:ph type="sldNum" sz="quarter" idx="12"/>
          </p:nvPr>
        </p:nvSpPr>
        <p:spPr/>
        <p:txBody>
          <a:bodyPr/>
          <a:lstStyle/>
          <a:p>
            <a:fld id="{D840DDE5-117F-A747-A9D7-3C1BF30B0F8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7E81B-0602-C746-B5C8-1B9C18222D30}" type="datetime1">
              <a:rPr lang="it-IT" smtClean="0"/>
              <a:pPr/>
              <a:t>05/06/2018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Roma - Presentazione</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0DDE5-117F-A747-A9D7-3C1BF30B0F8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i.org/10.1136/bmj.k2277"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417" t="7310" r="4719"/>
          <a:stretch/>
        </p:blipFill>
        <p:spPr bwMode="auto">
          <a:xfrm>
            <a:off x="4427984" y="2137916"/>
            <a:ext cx="4643291" cy="316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SIS-RRI KEYWORDS</a:t>
            </a:r>
            <a:endParaRPr lang="it-IT" sz="3200" dirty="0">
              <a:solidFill>
                <a:srgbClr val="002060"/>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838" y="942975"/>
            <a:ext cx="9236076"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49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063" y="1549619"/>
            <a:ext cx="8210974" cy="475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numero diapositiva 3"/>
          <p:cNvSpPr>
            <a:spLocks noGrp="1"/>
          </p:cNvSpPr>
          <p:nvPr>
            <p:ph type="sldNum" sz="quarter" idx="12"/>
          </p:nvPr>
        </p:nvSpPr>
        <p:spPr/>
        <p:txBody>
          <a:bodyPr/>
          <a:lstStyle/>
          <a:p>
            <a:fld id="{D840DDE5-117F-A747-A9D7-3C1BF30B0F8D}" type="slidenum">
              <a:rPr lang="it-IT" smtClean="0"/>
              <a:pPr/>
              <a:t>11</a:t>
            </a:fld>
            <a:endParaRPr lang="it-IT"/>
          </a:p>
        </p:txBody>
      </p:sp>
      <p:sp>
        <p:nvSpPr>
          <p:cNvPr id="8" name="CasellaDiTesto 7"/>
          <p:cNvSpPr txBox="1"/>
          <p:nvPr/>
        </p:nvSpPr>
        <p:spPr>
          <a:xfrm>
            <a:off x="374080" y="421601"/>
            <a:ext cx="6646192" cy="1077218"/>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PARTICIPATORY ACTION RESEARCH IN ASSET</a:t>
            </a:r>
            <a:endParaRPr lang="it-IT" sz="3200" dirty="0">
              <a:solidFill>
                <a:srgbClr val="002060"/>
              </a:solidFill>
              <a:latin typeface="Arial" panose="020B0604020202020204" pitchFamily="34" charset="0"/>
              <a:cs typeface="Arial" panose="020B0604020202020204" pitchFamily="34" charset="0"/>
            </a:endParaRPr>
          </a:p>
        </p:txBody>
      </p:sp>
      <p:sp>
        <p:nvSpPr>
          <p:cNvPr id="2" name="Esagono 1"/>
          <p:cNvSpPr/>
          <p:nvPr/>
        </p:nvSpPr>
        <p:spPr>
          <a:xfrm>
            <a:off x="5868144" y="2204864"/>
            <a:ext cx="1971960" cy="1008112"/>
          </a:xfrm>
          <a:prstGeom prst="hexagon">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rPr>
              <a:t>RESEARCH</a:t>
            </a:r>
          </a:p>
          <a:p>
            <a:pPr algn="ctr"/>
            <a:r>
              <a:rPr lang="en-GB" dirty="0">
                <a:solidFill>
                  <a:schemeClr val="tx1"/>
                </a:solidFill>
              </a:rPr>
              <a:t>Mind, inquiry</a:t>
            </a:r>
          </a:p>
          <a:p>
            <a:pPr algn="ctr"/>
            <a:r>
              <a:rPr lang="en-GB" dirty="0">
                <a:solidFill>
                  <a:schemeClr val="tx1"/>
                </a:solidFill>
              </a:rPr>
              <a:t>Knowledge </a:t>
            </a:r>
          </a:p>
        </p:txBody>
      </p:sp>
      <p:sp>
        <p:nvSpPr>
          <p:cNvPr id="11" name="Esagono 10"/>
          <p:cNvSpPr/>
          <p:nvPr/>
        </p:nvSpPr>
        <p:spPr>
          <a:xfrm>
            <a:off x="3491880" y="3573016"/>
            <a:ext cx="2170968" cy="1008112"/>
          </a:xfrm>
          <a:prstGeom prst="hexagon">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rgbClr val="84B87C"/>
                </a:solidFill>
              </a:rPr>
              <a:t>ACTION</a:t>
            </a:r>
          </a:p>
          <a:p>
            <a:pPr algn="ctr"/>
            <a:r>
              <a:rPr lang="en-GB" dirty="0" smtClean="0">
                <a:solidFill>
                  <a:srgbClr val="84B87C"/>
                </a:solidFill>
              </a:rPr>
              <a:t>Experience,</a:t>
            </a:r>
            <a:endParaRPr lang="en-GB" dirty="0">
              <a:solidFill>
                <a:srgbClr val="84B87C"/>
              </a:solidFill>
            </a:endParaRPr>
          </a:p>
          <a:p>
            <a:pPr algn="ctr"/>
            <a:r>
              <a:rPr lang="en-GB" dirty="0" smtClean="0">
                <a:solidFill>
                  <a:srgbClr val="84B87C"/>
                </a:solidFill>
              </a:rPr>
              <a:t>Transformative</a:t>
            </a:r>
            <a:endParaRPr lang="en-GB" dirty="0">
              <a:solidFill>
                <a:srgbClr val="84B87C"/>
              </a:solidFill>
            </a:endParaRPr>
          </a:p>
        </p:txBody>
      </p:sp>
      <p:sp>
        <p:nvSpPr>
          <p:cNvPr id="12" name="Esagono 11"/>
          <p:cNvSpPr/>
          <p:nvPr/>
        </p:nvSpPr>
        <p:spPr>
          <a:xfrm>
            <a:off x="827584" y="4941168"/>
            <a:ext cx="2170968" cy="1008112"/>
          </a:xfrm>
          <a:prstGeom prst="hexagon">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rgbClr val="013888"/>
                </a:solidFill>
              </a:rPr>
              <a:t>PARTICIPATORY</a:t>
            </a:r>
          </a:p>
          <a:p>
            <a:pPr algn="ctr"/>
            <a:r>
              <a:rPr lang="en-GB" dirty="0">
                <a:solidFill>
                  <a:srgbClr val="013888"/>
                </a:solidFill>
              </a:rPr>
              <a:t>Life in society</a:t>
            </a:r>
          </a:p>
          <a:p>
            <a:pPr algn="ctr"/>
            <a:r>
              <a:rPr lang="en-GB" dirty="0">
                <a:solidFill>
                  <a:srgbClr val="013888"/>
                </a:solidFill>
              </a:rPr>
              <a:t>Democracy </a:t>
            </a:r>
          </a:p>
        </p:txBody>
      </p:sp>
    </p:spTree>
    <p:extLst>
      <p:ext uri="{BB962C8B-B14F-4D97-AF65-F5344CB8AC3E}">
        <p14:creationId xmlns:p14="http://schemas.microsoft.com/office/powerpoint/2010/main" val="1022111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a:spLocks noChangeArrowheads="1"/>
          </p:cNvSpPr>
          <p:nvPr/>
        </p:nvSpPr>
        <p:spPr bwMode="auto">
          <a:xfrm>
            <a:off x="1274168" y="6238775"/>
            <a:ext cx="7755200" cy="292388"/>
          </a:xfrm>
          <a:prstGeom prst="rect">
            <a:avLst/>
          </a:prstGeom>
          <a:noFill/>
          <a:ln w="9525">
            <a:noFill/>
            <a:miter lim="800000"/>
            <a:headEnd/>
            <a:tailEnd/>
          </a:ln>
        </p:spPr>
        <p:txBody>
          <a:bodyPr wrap="none">
            <a:spAutoFit/>
          </a:bodyPr>
          <a:lstStyle/>
          <a:p>
            <a:r>
              <a:rPr lang="en-US" sz="1300" dirty="0"/>
              <a:t>Wenger E. Communities of practice: learning, meaning and identity, Cambridge University Press, New York 1998</a:t>
            </a:r>
            <a:endParaRPr lang="en-GB" sz="1300" dirty="0">
              <a:solidFill>
                <a:schemeClr val="tx1"/>
              </a:solidFill>
            </a:endParaRPr>
          </a:p>
        </p:txBody>
      </p:sp>
      <p:sp>
        <p:nvSpPr>
          <p:cNvPr id="6" name="CasellaDiTesto 5"/>
          <p:cNvSpPr txBox="1"/>
          <p:nvPr/>
        </p:nvSpPr>
        <p:spPr>
          <a:xfrm>
            <a:off x="374080" y="396201"/>
            <a:ext cx="7438280" cy="569387"/>
          </a:xfrm>
          <a:prstGeom prst="rect">
            <a:avLst/>
          </a:prstGeom>
          <a:solidFill>
            <a:schemeClr val="bg1">
              <a:lumMod val="85000"/>
            </a:schemeClr>
          </a:solidFill>
          <a:ln>
            <a:noFill/>
          </a:ln>
        </p:spPr>
        <p:txBody>
          <a:bodyPr wrap="square" rtlCol="0">
            <a:spAutoFit/>
          </a:bodyPr>
          <a:lstStyle/>
          <a:p>
            <a:r>
              <a:rPr lang="it-IT" sz="3050" dirty="0">
                <a:solidFill>
                  <a:srgbClr val="002060"/>
                </a:solidFill>
                <a:latin typeface="Arial" panose="020B0604020202020204" pitchFamily="34" charset="0"/>
                <a:cs typeface="Arial" panose="020B0604020202020204" pitchFamily="34" charset="0"/>
              </a:rPr>
              <a:t>ASSET </a:t>
            </a:r>
            <a:r>
              <a:rPr lang="it-IT" sz="3050" dirty="0" smtClean="0">
                <a:solidFill>
                  <a:srgbClr val="002060"/>
                </a:solidFill>
                <a:latin typeface="Arial" panose="020B0604020202020204" pitchFamily="34" charset="0"/>
                <a:cs typeface="Arial" panose="020B0604020202020204" pitchFamily="34" charset="0"/>
              </a:rPr>
              <a:t>AS COMMUNITY OF PRACTICE</a:t>
            </a:r>
            <a:endParaRPr lang="it-IT" sz="3050" dirty="0">
              <a:solidFill>
                <a:srgbClr val="002060"/>
              </a:solidFill>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57" y="1030364"/>
            <a:ext cx="7269287" cy="522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799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476672"/>
            <a:ext cx="4536504" cy="1143000"/>
          </a:xfrm>
        </p:spPr>
        <p:txBody>
          <a:bodyPr/>
          <a:lstStyle/>
          <a:p>
            <a:pPr algn="l"/>
            <a:r>
              <a:rPr lang="it-IT" b="1" dirty="0" smtClean="0"/>
              <a:t>RESULTS</a:t>
            </a:r>
            <a:endParaRPr lang="it-IT" b="1" dirty="0"/>
          </a:p>
        </p:txBody>
      </p:sp>
      <p:sp>
        <p:nvSpPr>
          <p:cNvPr id="4" name="Segnaposto numero diapositiva 3"/>
          <p:cNvSpPr>
            <a:spLocks noGrp="1"/>
          </p:cNvSpPr>
          <p:nvPr>
            <p:ph type="sldNum" sz="quarter" idx="12"/>
          </p:nvPr>
        </p:nvSpPr>
        <p:spPr/>
        <p:txBody>
          <a:bodyPr/>
          <a:lstStyle/>
          <a:p>
            <a:fld id="{D840DDE5-117F-A747-A9D7-3C1BF30B0F8D}" type="slidenum">
              <a:rPr lang="it-IT" smtClean="0"/>
              <a:pPr/>
              <a:t>13</a:t>
            </a:fld>
            <a:endParaRPr lang="it-IT"/>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244" y="1412776"/>
            <a:ext cx="43656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079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12" r="1739" b="4547"/>
          <a:stretch/>
        </p:blipFill>
        <p:spPr bwMode="auto">
          <a:xfrm>
            <a:off x="370136" y="984920"/>
            <a:ext cx="7128792" cy="5359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COMMUNITY OF PRACTICE</a:t>
            </a:r>
            <a:endParaRPr lang="it-IT"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514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D840DDE5-117F-A747-A9D7-3C1BF30B0F8D}" type="slidenum">
              <a:rPr lang="it-IT" smtClean="0"/>
              <a:pPr/>
              <a:t>15</a:t>
            </a:fld>
            <a:endParaRPr lang="it-IT"/>
          </a:p>
        </p:txBody>
      </p:sp>
      <p:sp>
        <p:nvSpPr>
          <p:cNvPr id="7" name="CasellaDiTesto 6"/>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HTTP://WWW.WINDOWS</a:t>
            </a:r>
            <a:endParaRPr lang="it-IT" sz="3200" dirty="0">
              <a:solidFill>
                <a:srgbClr val="00206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54" y="1074738"/>
            <a:ext cx="8693150" cy="498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955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asellaDiTesto 30"/>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CAPITALS</a:t>
            </a:r>
            <a:endParaRPr lang="it-IT" sz="3200" dirty="0">
              <a:solidFill>
                <a:srgbClr val="002060"/>
              </a:solidFill>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5" y="1117600"/>
            <a:ext cx="93027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714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C:\Users\possenti_valentina\Google Drive\ASSET\Meetings\Rome; Oct-Nov 2017\poster.asset_stampa2.jpg"/>
          <p:cNvPicPr/>
          <p:nvPr/>
        </p:nvPicPr>
        <p:blipFill>
          <a:blip r:embed="rId3">
            <a:extLst>
              <a:ext uri="{28A0092B-C50C-407E-A947-70E740481C1C}">
                <a14:useLocalDpi xmlns:a14="http://schemas.microsoft.com/office/drawing/2010/main" val="0"/>
              </a:ext>
            </a:extLst>
          </a:blip>
          <a:srcRect/>
          <a:stretch>
            <a:fillRect/>
          </a:stretch>
        </p:blipFill>
        <p:spPr bwMode="auto">
          <a:xfrm>
            <a:off x="374080" y="1052736"/>
            <a:ext cx="3837880" cy="5230936"/>
          </a:xfrm>
          <a:prstGeom prst="rect">
            <a:avLst/>
          </a:prstGeom>
          <a:noFill/>
          <a:ln>
            <a:noFill/>
          </a:ln>
        </p:spPr>
      </p:pic>
      <p:sp>
        <p:nvSpPr>
          <p:cNvPr id="4" name="CasellaDiTesto 3"/>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CORE: PLAN FOR ACTION </a:t>
            </a:r>
            <a:endParaRPr lang="it-IT" sz="3200" dirty="0">
              <a:solidFill>
                <a:srgbClr val="002060"/>
              </a:solidFill>
              <a:latin typeface="Arial" panose="020B0604020202020204" pitchFamily="34" charset="0"/>
              <a:cs typeface="Arial" panose="020B0604020202020204" pitchFamily="34" charset="0"/>
            </a:endParaRPr>
          </a:p>
        </p:txBody>
      </p:sp>
      <p:sp>
        <p:nvSpPr>
          <p:cNvPr id="5" name="CasellaDiTesto 4"/>
          <p:cNvSpPr txBox="1"/>
          <p:nvPr/>
        </p:nvSpPr>
        <p:spPr>
          <a:xfrm>
            <a:off x="4283968" y="1124744"/>
            <a:ext cx="4860032" cy="5472608"/>
          </a:xfrm>
          <a:prstGeom prst="rect">
            <a:avLst/>
          </a:prstGeom>
          <a:noFill/>
          <a:ln>
            <a:noFill/>
          </a:ln>
        </p:spPr>
        <p:txBody>
          <a:bodyPr lIns="0" tIns="0" rIns="0" bIns="0"/>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Ari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Arial" pitchFamily="2"/>
              </a:defRPr>
            </a:lvl1pPr>
            <a:lvl2pPr marL="864000" lvl="1" indent="-324000" algn="l" hangingPunct="1">
              <a:spcBef>
                <a:spcPts val="0"/>
              </a:spcBef>
              <a:spcAft>
                <a:spcPts val="1134"/>
              </a:spcAft>
              <a:buSzPct val="45000"/>
              <a:buFont typeface="StarSymbol"/>
              <a:buChar char="●"/>
              <a:defRPr lang="it-IT" sz="2400" b="0" i="0" u="none" strike="noStrike" kern="1200" spc="0">
                <a:ln>
                  <a:noFill/>
                </a:ln>
                <a:solidFill>
                  <a:srgbClr val="000000"/>
                </a:solidFill>
                <a:latin typeface="Calibri"/>
                <a:ea typeface="Microsoft YaHei" pitchFamily="2"/>
                <a:cs typeface="Arial" pitchFamily="2"/>
              </a:defRPr>
            </a:lvl2pPr>
            <a:lvl3pPr marL="1295999" lvl="2" indent="-288000" algn="l" hangingPunct="1">
              <a:spcBef>
                <a:spcPts val="0"/>
              </a:spcBef>
              <a:spcAft>
                <a:spcPts val="850"/>
              </a:spcAft>
              <a:buSzPct val="75000"/>
              <a:buFont typeface="StarSymbol"/>
              <a:buChar char="–"/>
              <a:defRPr lang="it-IT" sz="2000" b="0" i="0" u="none" strike="noStrike" kern="1200" spc="0">
                <a:ln>
                  <a:noFill/>
                </a:ln>
                <a:solidFill>
                  <a:srgbClr val="000000"/>
                </a:solidFill>
                <a:latin typeface="Calibri"/>
                <a:ea typeface="Microsoft YaHei" pitchFamily="2"/>
                <a:cs typeface="Arial" pitchFamily="2"/>
              </a:defRPr>
            </a:lvl3pPr>
            <a:lvl4pPr marL="1728000" lvl="3" indent="-216000" algn="l" hangingPunct="1">
              <a:spcBef>
                <a:spcPts val="0"/>
              </a:spcBef>
              <a:spcAft>
                <a:spcPts val="567"/>
              </a:spcAft>
              <a:buSzPct val="45000"/>
              <a:buFont typeface="StarSymbol"/>
              <a:buChar char="●"/>
              <a:defRPr lang="it-IT" sz="2000" b="0" i="0" u="none" strike="noStrike" kern="1200" spc="0">
                <a:ln>
                  <a:noFill/>
                </a:ln>
                <a:solidFill>
                  <a:srgbClr val="000000"/>
                </a:solidFill>
                <a:latin typeface="Calibri"/>
                <a:ea typeface="Microsoft YaHei" pitchFamily="2"/>
                <a:cs typeface="Arial" pitchFamily="2"/>
              </a:defRPr>
            </a:lvl4pPr>
            <a:lvl5pPr marL="2160000" lvl="4" indent="-216000" algn="l" hangingPunct="1">
              <a:spcBef>
                <a:spcPts val="0"/>
              </a:spcBef>
              <a:spcAft>
                <a:spcPts val="283"/>
              </a:spcAft>
              <a:buSzPct val="75000"/>
              <a:buFont typeface="StarSymbol"/>
              <a:buChar char="–"/>
              <a:defRPr lang="it-IT" sz="2000" b="0" i="0" u="none" strike="noStrike" kern="1200" spc="0">
                <a:ln>
                  <a:noFill/>
                </a:ln>
                <a:solidFill>
                  <a:srgbClr val="000000"/>
                </a:solidFill>
                <a:latin typeface="Calibri"/>
                <a:ea typeface="Microsoft YaHei" pitchFamily="2"/>
                <a:cs typeface="Ari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Ari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Ari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Ari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Arial" pitchFamily="2"/>
              </a:defRPr>
            </a:lvl9pPr>
          </a:lstStyle>
          <a:p>
            <a:pPr marL="342900" indent="-342900">
              <a:lnSpc>
                <a:spcPct val="80000"/>
              </a:lnSpc>
              <a:spcBef>
                <a:spcPct val="20000"/>
              </a:spcBef>
              <a:spcAft>
                <a:spcPts val="600"/>
              </a:spcAft>
              <a:buClr>
                <a:srgbClr val="84B87C"/>
              </a:buClr>
              <a:buBlip>
                <a:blip r:embed="rId4"/>
              </a:buBlip>
              <a:defRPr lang="en-GB" sz="1000">
                <a:latin typeface="Times New Roman" pitchFamily="18"/>
                <a:ea typeface="Times New Roman" pitchFamily="18"/>
                <a:cs typeface="Times New Roman" pitchFamily="18"/>
              </a:defRPr>
            </a:pPr>
            <a:r>
              <a:rPr lang="it-IT" sz="2500" dirty="0" smtClean="0">
                <a:solidFill>
                  <a:schemeClr val="tx1"/>
                </a:solidFill>
                <a:latin typeface="+mn-lt"/>
                <a:ea typeface="+mn-ea"/>
                <a:cs typeface="+mn-cs"/>
              </a:rPr>
              <a:t>CITIZENS’ </a:t>
            </a:r>
            <a:r>
              <a:rPr lang="it-IT" sz="2500" dirty="0">
                <a:solidFill>
                  <a:schemeClr val="tx1"/>
                </a:solidFill>
                <a:latin typeface="+mn-lt"/>
                <a:ea typeface="+mn-ea"/>
                <a:cs typeface="+mn-cs"/>
              </a:rPr>
              <a:t>CONSULTATIONS </a:t>
            </a:r>
            <a:r>
              <a:rPr lang="it-IT" sz="2500" dirty="0" smtClean="0">
                <a:solidFill>
                  <a:schemeClr val="bg1">
                    <a:lumMod val="50000"/>
                  </a:schemeClr>
                </a:solidFill>
                <a:latin typeface="+mn-lt"/>
                <a:ea typeface="+mn-ea"/>
                <a:cs typeface="+mn-cs"/>
              </a:rPr>
              <a:t>in </a:t>
            </a:r>
            <a:r>
              <a:rPr lang="en-US" sz="2500" b="1" dirty="0" smtClean="0">
                <a:solidFill>
                  <a:schemeClr val="bg1">
                    <a:lumMod val="50000"/>
                  </a:schemeClr>
                </a:solidFill>
                <a:latin typeface="+mn-lt"/>
                <a:ea typeface="+mn-ea"/>
                <a:cs typeface="+mn-cs"/>
              </a:rPr>
              <a:t>8</a:t>
            </a:r>
            <a:r>
              <a:rPr lang="en-US" sz="2500" dirty="0" smtClean="0">
                <a:solidFill>
                  <a:schemeClr val="bg1">
                    <a:lumMod val="50000"/>
                  </a:schemeClr>
                </a:solidFill>
                <a:latin typeface="+mn-lt"/>
                <a:ea typeface="+mn-ea"/>
                <a:cs typeface="+mn-cs"/>
              </a:rPr>
              <a:t> </a:t>
            </a:r>
            <a:r>
              <a:rPr lang="it-IT" sz="2500" dirty="0">
                <a:solidFill>
                  <a:schemeClr val="bg1">
                    <a:lumMod val="50000"/>
                  </a:schemeClr>
                </a:solidFill>
                <a:latin typeface="+mn-lt"/>
                <a:ea typeface="+mn-ea"/>
                <a:cs typeface="+mn-cs"/>
              </a:rPr>
              <a:t>EU </a:t>
            </a:r>
            <a:r>
              <a:rPr lang="en-US" sz="2500" b="1" dirty="0" smtClean="0">
                <a:solidFill>
                  <a:schemeClr val="bg1">
                    <a:lumMod val="50000"/>
                  </a:schemeClr>
                </a:solidFill>
                <a:latin typeface="+mn-lt"/>
                <a:ea typeface="+mn-ea"/>
                <a:cs typeface="+mn-cs"/>
              </a:rPr>
              <a:t>Countries</a:t>
            </a:r>
            <a:r>
              <a:rPr lang="en-US" sz="2500" dirty="0" smtClean="0">
                <a:solidFill>
                  <a:schemeClr val="bg1">
                    <a:lumMod val="50000"/>
                  </a:schemeClr>
                </a:solidFill>
                <a:latin typeface="+mn-lt"/>
                <a:ea typeface="+mn-ea"/>
                <a:cs typeface="+mn-cs"/>
              </a:rPr>
              <a:t> (</a:t>
            </a:r>
            <a:r>
              <a:rPr lang="en-US" sz="2500" i="1" dirty="0" smtClean="0">
                <a:solidFill>
                  <a:schemeClr val="bg1">
                    <a:lumMod val="50000"/>
                  </a:schemeClr>
                </a:solidFill>
                <a:latin typeface="+mn-lt"/>
                <a:ea typeface="+mn-ea"/>
                <a:cs typeface="+mn-cs"/>
              </a:rPr>
              <a:t>Bulgaria, Denmark, France, Ireland, Italy, Norway, Romania, Switzerland</a:t>
            </a:r>
            <a:r>
              <a:rPr lang="en-US" sz="2500" dirty="0" smtClean="0">
                <a:solidFill>
                  <a:schemeClr val="bg1">
                    <a:lumMod val="50000"/>
                  </a:schemeClr>
                </a:solidFill>
                <a:latin typeface="+mn-lt"/>
                <a:ea typeface="+mn-ea"/>
                <a:cs typeface="+mn-cs"/>
              </a:rPr>
              <a:t>) on September 24</a:t>
            </a:r>
            <a:r>
              <a:rPr lang="en-US" sz="2500" baseline="30000" dirty="0" smtClean="0">
                <a:solidFill>
                  <a:schemeClr val="bg1">
                    <a:lumMod val="50000"/>
                  </a:schemeClr>
                </a:solidFill>
                <a:latin typeface="+mn-lt"/>
                <a:ea typeface="+mn-ea"/>
                <a:cs typeface="+mn-cs"/>
              </a:rPr>
              <a:t>th</a:t>
            </a:r>
            <a:r>
              <a:rPr lang="en-US" sz="2500" dirty="0" smtClean="0">
                <a:solidFill>
                  <a:schemeClr val="bg1">
                    <a:lumMod val="50000"/>
                  </a:schemeClr>
                </a:solidFill>
                <a:latin typeface="+mn-lt"/>
                <a:ea typeface="+mn-ea"/>
                <a:cs typeface="+mn-cs"/>
              </a:rPr>
              <a:t>, 2016</a:t>
            </a:r>
          </a:p>
          <a:p>
            <a:pPr marL="342900" indent="-342900">
              <a:lnSpc>
                <a:spcPct val="80000"/>
              </a:lnSpc>
              <a:spcBef>
                <a:spcPct val="20000"/>
              </a:spcBef>
              <a:spcAft>
                <a:spcPts val="600"/>
              </a:spcAft>
              <a:buClr>
                <a:srgbClr val="84B87C"/>
              </a:buClr>
              <a:buBlip>
                <a:blip r:embed="rId4"/>
              </a:buBlip>
              <a:defRPr lang="en-GB" sz="1000">
                <a:latin typeface="Times New Roman" pitchFamily="18"/>
                <a:ea typeface="Times New Roman" pitchFamily="18"/>
                <a:cs typeface="Times New Roman" pitchFamily="18"/>
              </a:defRPr>
            </a:pPr>
            <a:r>
              <a:rPr lang="en-GB" sz="2500" dirty="0" smtClean="0">
                <a:solidFill>
                  <a:schemeClr val="tx1"/>
                </a:solidFill>
                <a:latin typeface="+mn-lt"/>
                <a:ea typeface="+mn-ea"/>
                <a:cs typeface="+mn-cs"/>
              </a:rPr>
              <a:t>MML </a:t>
            </a:r>
            <a:r>
              <a:rPr lang="en-GB" sz="2500" dirty="0" smtClean="0">
                <a:solidFill>
                  <a:schemeClr val="bg1">
                    <a:lumMod val="50000"/>
                  </a:schemeClr>
                </a:solidFill>
                <a:latin typeface="+mn-lt"/>
                <a:ea typeface="+mn-ea"/>
                <a:cs typeface="+mn-cs"/>
              </a:rPr>
              <a:t>by Social Media Coverage, Best Practice Platform and Stakeholder Portal, Local Initiatives in </a:t>
            </a:r>
            <a:r>
              <a:rPr lang="en-GB" sz="2500" b="1" dirty="0" smtClean="0">
                <a:solidFill>
                  <a:schemeClr val="bg1">
                    <a:lumMod val="50000"/>
                  </a:schemeClr>
                </a:solidFill>
                <a:latin typeface="+mn-lt"/>
                <a:ea typeface="+mn-ea"/>
                <a:cs typeface="+mn-cs"/>
              </a:rPr>
              <a:t>11</a:t>
            </a:r>
            <a:r>
              <a:rPr lang="en-GB" sz="2500" dirty="0" smtClean="0">
                <a:solidFill>
                  <a:schemeClr val="bg1">
                    <a:lumMod val="50000"/>
                  </a:schemeClr>
                </a:solidFill>
                <a:latin typeface="+mn-lt"/>
                <a:ea typeface="+mn-ea"/>
                <a:cs typeface="+mn-cs"/>
              </a:rPr>
              <a:t> </a:t>
            </a:r>
            <a:r>
              <a:rPr lang="en-GB" sz="2500" b="1" dirty="0" smtClean="0">
                <a:solidFill>
                  <a:schemeClr val="bg1">
                    <a:lumMod val="50000"/>
                  </a:schemeClr>
                </a:solidFill>
                <a:latin typeface="+mn-lt"/>
                <a:ea typeface="+mn-ea"/>
                <a:cs typeface="+mn-cs"/>
              </a:rPr>
              <a:t>Cities</a:t>
            </a:r>
            <a:r>
              <a:rPr lang="en-GB" sz="2500" dirty="0" smtClean="0">
                <a:solidFill>
                  <a:schemeClr val="bg1">
                    <a:lumMod val="50000"/>
                  </a:schemeClr>
                </a:solidFill>
                <a:latin typeface="+mn-lt"/>
                <a:ea typeface="+mn-ea"/>
                <a:cs typeface="+mn-cs"/>
              </a:rPr>
              <a:t> (</a:t>
            </a:r>
            <a:r>
              <a:rPr lang="en-GB" sz="2500" i="1" dirty="0" smtClean="0">
                <a:solidFill>
                  <a:schemeClr val="bg1">
                    <a:lumMod val="50000"/>
                  </a:schemeClr>
                </a:solidFill>
                <a:latin typeface="+mn-lt"/>
                <a:ea typeface="+mn-ea"/>
                <a:cs typeface="+mn-cs"/>
              </a:rPr>
              <a:t>Rome, Milan, Paris, Lyon, Dublin, Athens, Brussels, Oslo, Sofia, Bucharest, Geneva, Haifa</a:t>
            </a:r>
            <a:r>
              <a:rPr lang="en-GB" sz="2500" dirty="0" smtClean="0">
                <a:solidFill>
                  <a:schemeClr val="bg1">
                    <a:lumMod val="50000"/>
                  </a:schemeClr>
                </a:solidFill>
                <a:latin typeface="+mn-lt"/>
                <a:ea typeface="+mn-ea"/>
                <a:cs typeface="+mn-cs"/>
              </a:rPr>
              <a:t>)</a:t>
            </a:r>
          </a:p>
          <a:p>
            <a:pPr marL="342900" indent="-342900">
              <a:lnSpc>
                <a:spcPct val="80000"/>
              </a:lnSpc>
              <a:spcBef>
                <a:spcPct val="20000"/>
              </a:spcBef>
              <a:spcAft>
                <a:spcPts val="600"/>
              </a:spcAft>
              <a:buClr>
                <a:srgbClr val="84B87C"/>
              </a:buClr>
              <a:buBlip>
                <a:blip r:embed="rId4"/>
              </a:buBlip>
              <a:defRPr lang="en-GB" sz="1000">
                <a:latin typeface="Times New Roman" pitchFamily="18"/>
                <a:ea typeface="Times New Roman" pitchFamily="18"/>
                <a:cs typeface="Times New Roman" pitchFamily="18"/>
              </a:defRPr>
            </a:pPr>
            <a:r>
              <a:rPr lang="en-GB" sz="2500" dirty="0" smtClean="0">
                <a:solidFill>
                  <a:schemeClr val="tx1"/>
                </a:solidFill>
                <a:latin typeface="+mn-lt"/>
                <a:ea typeface="+mn-ea"/>
                <a:cs typeface="+mn-cs"/>
              </a:rPr>
              <a:t>POLICY </a:t>
            </a:r>
            <a:r>
              <a:rPr lang="en-GB" sz="2500" dirty="0">
                <a:solidFill>
                  <a:schemeClr val="tx1"/>
                </a:solidFill>
                <a:latin typeface="+mn-lt"/>
                <a:ea typeface="+mn-ea"/>
                <a:cs typeface="+mn-cs"/>
              </a:rPr>
              <a:t>WATCH </a:t>
            </a:r>
            <a:r>
              <a:rPr lang="en-GB" sz="2500" dirty="0">
                <a:solidFill>
                  <a:schemeClr val="bg1">
                    <a:lumMod val="50000"/>
                  </a:schemeClr>
                </a:solidFill>
                <a:latin typeface="+mn-lt"/>
                <a:ea typeface="+mn-ea"/>
                <a:cs typeface="+mn-cs"/>
              </a:rPr>
              <a:t>t</a:t>
            </a:r>
            <a:r>
              <a:rPr lang="en-GB" sz="2500" dirty="0" smtClean="0">
                <a:solidFill>
                  <a:schemeClr val="bg1">
                    <a:lumMod val="50000"/>
                  </a:schemeClr>
                </a:solidFill>
                <a:latin typeface="+mn-lt"/>
                <a:ea typeface="+mn-ea"/>
                <a:cs typeface="+mn-cs"/>
              </a:rPr>
              <a:t>hrough a High Level Policy </a:t>
            </a:r>
            <a:r>
              <a:rPr lang="en-GB" sz="2500" b="1" dirty="0" smtClean="0">
                <a:solidFill>
                  <a:schemeClr val="bg1">
                    <a:lumMod val="50000"/>
                  </a:schemeClr>
                </a:solidFill>
                <a:latin typeface="+mn-lt"/>
                <a:ea typeface="+mn-ea"/>
                <a:cs typeface="+mn-cs"/>
              </a:rPr>
              <a:t>Forum</a:t>
            </a:r>
            <a:r>
              <a:rPr lang="en-GB" sz="2500" dirty="0" smtClean="0">
                <a:solidFill>
                  <a:schemeClr val="bg1">
                    <a:lumMod val="50000"/>
                  </a:schemeClr>
                </a:solidFill>
                <a:latin typeface="+mn-lt"/>
                <a:ea typeface="+mn-ea"/>
                <a:cs typeface="+mn-cs"/>
              </a:rPr>
              <a:t> and </a:t>
            </a:r>
            <a:r>
              <a:rPr lang="en-GB" sz="2500" b="1" dirty="0" smtClean="0">
                <a:solidFill>
                  <a:schemeClr val="bg1">
                    <a:lumMod val="50000"/>
                  </a:schemeClr>
                </a:solidFill>
                <a:latin typeface="+mn-lt"/>
                <a:ea typeface="+mn-ea"/>
                <a:cs typeface="+mn-cs"/>
              </a:rPr>
              <a:t>7</a:t>
            </a:r>
            <a:r>
              <a:rPr lang="en-GB" sz="2500" dirty="0" smtClean="0">
                <a:solidFill>
                  <a:schemeClr val="bg1">
                    <a:lumMod val="50000"/>
                  </a:schemeClr>
                </a:solidFill>
                <a:latin typeface="+mn-lt"/>
                <a:ea typeface="+mn-ea"/>
                <a:cs typeface="+mn-cs"/>
              </a:rPr>
              <a:t> thematic Pandemic Preparedness and Response </a:t>
            </a:r>
            <a:r>
              <a:rPr lang="en-GB" sz="2500" b="1" dirty="0" smtClean="0">
                <a:solidFill>
                  <a:schemeClr val="bg1">
                    <a:lumMod val="50000"/>
                  </a:schemeClr>
                </a:solidFill>
                <a:latin typeface="+mn-lt"/>
                <a:ea typeface="+mn-ea"/>
                <a:cs typeface="+mn-cs"/>
              </a:rPr>
              <a:t>Bulletins</a:t>
            </a:r>
            <a:endParaRPr lang="en-US" sz="2500" b="1" dirty="0" smtClean="0">
              <a:solidFill>
                <a:schemeClr val="bg1">
                  <a:lumMod val="50000"/>
                </a:schemeClr>
              </a:solidFill>
              <a:latin typeface="+mn-lt"/>
              <a:ea typeface="Times New Roman" pitchFamily="18"/>
              <a:cs typeface="Times New Roman" pitchFamily="18"/>
            </a:endParaRPr>
          </a:p>
        </p:txBody>
      </p:sp>
    </p:spTree>
    <p:extLst>
      <p:ext uri="{BB962C8B-B14F-4D97-AF65-F5344CB8AC3E}">
        <p14:creationId xmlns:p14="http://schemas.microsoft.com/office/powerpoint/2010/main" val="3299958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74080" y="421601"/>
            <a:ext cx="7150248"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COMMUNICATION TARGETS</a:t>
            </a:r>
            <a:endParaRPr lang="it-IT" sz="3200" dirty="0">
              <a:solidFill>
                <a:srgbClr val="002060"/>
              </a:solidFill>
              <a:latin typeface="Arial" panose="020B0604020202020204" pitchFamily="34" charset="0"/>
              <a:cs typeface="Arial" panose="020B0604020202020204" pitchFamily="34" charset="0"/>
            </a:endParaRPr>
          </a:p>
        </p:txBody>
      </p:sp>
      <p:sp>
        <p:nvSpPr>
          <p:cNvPr id="12" name="Titolo 1"/>
          <p:cNvSpPr>
            <a:spLocks noGrp="1"/>
          </p:cNvSpPr>
          <p:nvPr/>
        </p:nvSpPr>
        <p:spPr>
          <a:xfrm>
            <a:off x="374079" y="1050826"/>
            <a:ext cx="8769921" cy="5186486"/>
          </a:xfrm>
          <a:prstGeom prst="rect">
            <a:avLst/>
          </a:prstGeom>
        </p:spPr>
        <p:txBody>
          <a:bodyPr vert="horz" wrap="square" lIns="91440" tIns="45720" rIns="91440" bIns="45720" rtlCol="0" anchor="ctr">
            <a:noAutofit/>
          </a:bodyPr>
          <a:lstStyle/>
          <a:p>
            <a:pPr>
              <a:spcBef>
                <a:spcPts val="10"/>
              </a:spcBef>
              <a:spcAft>
                <a:spcPts val="10"/>
              </a:spcAft>
            </a:pPr>
            <a:r>
              <a:rPr lang="en-US" sz="2400" b="1" dirty="0">
                <a:solidFill>
                  <a:srgbClr val="92D050"/>
                </a:solidFill>
                <a:latin typeface="Aharoni"/>
                <a:cs typeface="Times New Roman"/>
              </a:rPr>
              <a:t>1. </a:t>
            </a:r>
            <a:r>
              <a:rPr lang="en-US" b="1" kern="1200" dirty="0" smtClean="0">
                <a:solidFill>
                  <a:srgbClr val="92D050"/>
                </a:solidFill>
                <a:effectLst/>
                <a:latin typeface="Aharoni"/>
                <a:ea typeface="+mj-ea"/>
                <a:cs typeface="Times New Roman"/>
              </a:rPr>
              <a:t>HEALTHCARE </a:t>
            </a:r>
            <a:r>
              <a:rPr lang="en-US" b="1" kern="1200" dirty="0">
                <a:solidFill>
                  <a:srgbClr val="92D050"/>
                </a:solidFill>
                <a:effectLst/>
                <a:latin typeface="Aharoni"/>
                <a:ea typeface="+mj-ea"/>
                <a:cs typeface="Times New Roman"/>
              </a:rPr>
              <a:t>PROFESSIONALS</a:t>
            </a:r>
            <a:br>
              <a:rPr lang="en-US" b="1" kern="1200" dirty="0">
                <a:solidFill>
                  <a:srgbClr val="92D050"/>
                </a:solidFill>
                <a:effectLst/>
                <a:latin typeface="Aharoni"/>
                <a:ea typeface="+mj-ea"/>
                <a:cs typeface="Times New Roman"/>
              </a:rPr>
            </a:br>
            <a:r>
              <a:rPr lang="en-US" sz="1400" dirty="0"/>
              <a:t>•</a:t>
            </a:r>
            <a:r>
              <a:rPr lang="en-US" dirty="0" smtClean="0"/>
              <a:t> </a:t>
            </a:r>
            <a:r>
              <a:rPr lang="en-US" sz="1400" kern="1200" dirty="0" smtClean="0">
                <a:solidFill>
                  <a:srgbClr val="000000"/>
                </a:solidFill>
                <a:effectLst/>
                <a:latin typeface="Lato Regular"/>
                <a:ea typeface="+mj-ea"/>
                <a:cs typeface="Aharoni"/>
              </a:rPr>
              <a:t>Improve </a:t>
            </a:r>
            <a:r>
              <a:rPr lang="en-US" sz="1400" kern="1200" dirty="0">
                <a:solidFill>
                  <a:srgbClr val="000000"/>
                </a:solidFill>
                <a:effectLst/>
                <a:latin typeface="Lato Regular"/>
                <a:ea typeface="+mj-ea"/>
                <a:cs typeface="Aharoni"/>
              </a:rPr>
              <a:t>awareness, knowledge and communication skills</a:t>
            </a:r>
            <a:br>
              <a:rPr lang="en-US" sz="1400" kern="1200" dirty="0">
                <a:solidFill>
                  <a:srgbClr val="000000"/>
                </a:solidFill>
                <a:effectLst/>
                <a:latin typeface="Lato Regular"/>
                <a:ea typeface="+mj-ea"/>
                <a:cs typeface="Aharoni"/>
              </a:rPr>
            </a:br>
            <a:r>
              <a:rPr lang="en-GB" sz="1400" dirty="0">
                <a:solidFill>
                  <a:schemeClr val="bg1">
                    <a:lumMod val="50000"/>
                  </a:schemeClr>
                </a:solidFill>
                <a:latin typeface="+mj-lt"/>
                <a:ea typeface="Times New Roman" pitchFamily="18"/>
                <a:cs typeface="Times New Roman" pitchFamily="18"/>
              </a:rPr>
              <a:t>Best Practice </a:t>
            </a:r>
            <a:r>
              <a:rPr lang="en-GB" sz="1400" dirty="0">
                <a:latin typeface="+mj-lt"/>
                <a:ea typeface="Times New Roman" pitchFamily="18"/>
                <a:cs typeface="Times New Roman" pitchFamily="18"/>
              </a:rPr>
              <a:t>Award</a:t>
            </a:r>
            <a:r>
              <a:rPr lang="en-GB" sz="1400" dirty="0">
                <a:solidFill>
                  <a:schemeClr val="bg1">
                    <a:lumMod val="50000"/>
                  </a:schemeClr>
                </a:solidFill>
                <a:latin typeface="+mj-lt"/>
                <a:ea typeface="Times New Roman" pitchFamily="18"/>
                <a:cs typeface="Times New Roman" pitchFamily="18"/>
              </a:rPr>
              <a:t> (3); Summer </a:t>
            </a:r>
            <a:r>
              <a:rPr lang="en-GB" sz="1400" dirty="0">
                <a:latin typeface="+mj-lt"/>
                <a:ea typeface="Times New Roman" pitchFamily="18"/>
                <a:cs typeface="Times New Roman" pitchFamily="18"/>
              </a:rPr>
              <a:t>School</a:t>
            </a:r>
            <a:r>
              <a:rPr lang="en-GB" sz="1400" dirty="0">
                <a:solidFill>
                  <a:schemeClr val="bg1">
                    <a:lumMod val="50000"/>
                  </a:schemeClr>
                </a:solidFill>
                <a:latin typeface="+mj-lt"/>
                <a:ea typeface="Times New Roman" pitchFamily="18"/>
                <a:cs typeface="Times New Roman" pitchFamily="18"/>
              </a:rPr>
              <a:t> (3)</a:t>
            </a:r>
          </a:p>
          <a:p>
            <a:pPr>
              <a:spcBef>
                <a:spcPts val="10"/>
              </a:spcBef>
              <a:spcAft>
                <a:spcPts val="10"/>
              </a:spcAft>
            </a:pPr>
            <a:r>
              <a:rPr lang="en-US" sz="2400" b="1" dirty="0" smtClean="0">
                <a:solidFill>
                  <a:srgbClr val="92D050"/>
                </a:solidFill>
                <a:latin typeface="Aharoni"/>
                <a:cs typeface="Times New Roman"/>
              </a:rPr>
              <a:t>2</a:t>
            </a:r>
            <a:r>
              <a:rPr lang="en-US" sz="2400" b="1" dirty="0">
                <a:solidFill>
                  <a:srgbClr val="92D050"/>
                </a:solidFill>
                <a:latin typeface="Aharoni"/>
                <a:cs typeface="Times New Roman"/>
              </a:rPr>
              <a:t>. </a:t>
            </a:r>
            <a:r>
              <a:rPr lang="en-US" b="1" dirty="0">
                <a:solidFill>
                  <a:srgbClr val="92D050"/>
                </a:solidFill>
                <a:latin typeface="Aharoni"/>
                <a:ea typeface="+mj-ea"/>
                <a:cs typeface="Times New Roman"/>
              </a:rPr>
              <a:t>SCIENCE</a:t>
            </a:r>
            <a:r>
              <a:rPr lang="en-US" sz="1400" b="1" kern="1200" dirty="0">
                <a:solidFill>
                  <a:srgbClr val="92D050"/>
                </a:solidFill>
                <a:effectLst/>
                <a:latin typeface="Aharoni"/>
                <a:ea typeface="+mj-ea"/>
                <a:cs typeface="Times New Roman"/>
              </a:rPr>
              <a:t/>
            </a:r>
            <a:br>
              <a:rPr lang="en-US" sz="1400" b="1" kern="1200" dirty="0">
                <a:solidFill>
                  <a:srgbClr val="92D050"/>
                </a:solidFill>
                <a:effectLst/>
                <a:latin typeface="Aharoni"/>
                <a:ea typeface="+mj-ea"/>
                <a:cs typeface="Times New Roman"/>
              </a:rPr>
            </a:br>
            <a:r>
              <a:rPr lang="en-US" sz="1400" dirty="0"/>
              <a:t>• </a:t>
            </a:r>
            <a:r>
              <a:rPr lang="en-US" sz="1400" kern="1200" dirty="0" smtClean="0">
                <a:solidFill>
                  <a:srgbClr val="000000"/>
                </a:solidFill>
                <a:effectLst/>
                <a:latin typeface="Lato Regular"/>
                <a:ea typeface="+mj-ea"/>
                <a:cs typeface="Aharoni"/>
              </a:rPr>
              <a:t>Favour </a:t>
            </a:r>
            <a:r>
              <a:rPr lang="en-US" sz="1400" kern="1200" dirty="0">
                <a:solidFill>
                  <a:srgbClr val="000000"/>
                </a:solidFill>
                <a:effectLst/>
                <a:latin typeface="Lato Regular"/>
                <a:ea typeface="+mj-ea"/>
                <a:cs typeface="Aharoni"/>
              </a:rPr>
              <a:t>mutual, interdisciplinary exchange</a:t>
            </a:r>
            <a:br>
              <a:rPr lang="en-US" sz="1400" kern="1200" dirty="0">
                <a:solidFill>
                  <a:srgbClr val="000000"/>
                </a:solidFill>
                <a:effectLst/>
                <a:latin typeface="Lato Regular"/>
                <a:ea typeface="+mj-ea"/>
                <a:cs typeface="Aharoni"/>
              </a:rPr>
            </a:br>
            <a:r>
              <a:rPr lang="en-GB" sz="1400" dirty="0">
                <a:solidFill>
                  <a:schemeClr val="bg1">
                    <a:lumMod val="50000"/>
                  </a:schemeClr>
                </a:solidFill>
                <a:latin typeface="+mj-lt"/>
              </a:rPr>
              <a:t>Paper </a:t>
            </a:r>
            <a:r>
              <a:rPr lang="en-GB" sz="1400" dirty="0">
                <a:latin typeface="+mj-lt"/>
              </a:rPr>
              <a:t>Series</a:t>
            </a:r>
            <a:r>
              <a:rPr lang="en-GB" sz="1400" dirty="0">
                <a:solidFill>
                  <a:schemeClr val="bg1">
                    <a:lumMod val="50000"/>
                  </a:schemeClr>
                </a:solidFill>
                <a:latin typeface="+mj-lt"/>
              </a:rPr>
              <a:t> (8)</a:t>
            </a:r>
          </a:p>
          <a:p>
            <a:pPr>
              <a:spcBef>
                <a:spcPts val="10"/>
              </a:spcBef>
              <a:spcAft>
                <a:spcPts val="10"/>
              </a:spcAft>
            </a:pPr>
            <a:r>
              <a:rPr lang="en-US" sz="2400" b="1" dirty="0" smtClean="0">
                <a:solidFill>
                  <a:srgbClr val="92D050"/>
                </a:solidFill>
                <a:latin typeface="Aharoni"/>
                <a:cs typeface="Times New Roman"/>
              </a:rPr>
              <a:t>3. </a:t>
            </a:r>
            <a:r>
              <a:rPr lang="en-US" b="1" dirty="0" smtClean="0">
                <a:solidFill>
                  <a:srgbClr val="92D050"/>
                </a:solidFill>
                <a:latin typeface="Aharoni"/>
                <a:ea typeface="+mj-ea"/>
                <a:cs typeface="Times New Roman"/>
              </a:rPr>
              <a:t>PUBLIC</a:t>
            </a:r>
            <a:r>
              <a:rPr lang="en-US" sz="1400" b="1" kern="1200" dirty="0" smtClean="0">
                <a:solidFill>
                  <a:srgbClr val="92D050"/>
                </a:solidFill>
                <a:effectLst/>
                <a:latin typeface="Aharoni"/>
                <a:ea typeface="+mj-ea"/>
                <a:cs typeface="Times New Roman"/>
              </a:rPr>
              <a:t/>
            </a:r>
            <a:br>
              <a:rPr lang="en-US" sz="1400" b="1" kern="1200" dirty="0" smtClean="0">
                <a:solidFill>
                  <a:srgbClr val="92D050"/>
                </a:solidFill>
                <a:effectLst/>
                <a:latin typeface="Aharoni"/>
                <a:ea typeface="+mj-ea"/>
                <a:cs typeface="Times New Roman"/>
              </a:rPr>
            </a:br>
            <a:r>
              <a:rPr lang="en-US" sz="1400" dirty="0"/>
              <a:t>• </a:t>
            </a:r>
            <a:r>
              <a:rPr lang="en-US" sz="1400" kern="1200" dirty="0" smtClean="0">
                <a:solidFill>
                  <a:srgbClr val="000000"/>
                </a:solidFill>
                <a:effectLst/>
                <a:latin typeface="Lato Regular"/>
                <a:ea typeface="+mj-ea"/>
                <a:cs typeface="Aharoni"/>
              </a:rPr>
              <a:t>Rebuild trust mainly by establishing a two-way, active and </a:t>
            </a:r>
          </a:p>
          <a:p>
            <a:pPr>
              <a:spcBef>
                <a:spcPts val="10"/>
              </a:spcBef>
              <a:spcAft>
                <a:spcPts val="10"/>
              </a:spcAft>
            </a:pPr>
            <a:r>
              <a:rPr lang="en-US" sz="1400" kern="1200" dirty="0" smtClean="0">
                <a:solidFill>
                  <a:srgbClr val="000000"/>
                </a:solidFill>
                <a:effectLst/>
                <a:latin typeface="Lato Regular"/>
                <a:ea typeface="+mj-ea"/>
                <a:cs typeface="Aharoni"/>
              </a:rPr>
              <a:t>transparent communication</a:t>
            </a:r>
          </a:p>
          <a:p>
            <a:pPr>
              <a:spcBef>
                <a:spcPts val="10"/>
              </a:spcBef>
              <a:spcAft>
                <a:spcPts val="10"/>
              </a:spcAft>
            </a:pPr>
            <a:r>
              <a:rPr lang="en-GB" sz="1400" dirty="0">
                <a:solidFill>
                  <a:schemeClr val="bg1">
                    <a:lumMod val="50000"/>
                  </a:schemeClr>
                </a:solidFill>
                <a:latin typeface="+mj-lt"/>
                <a:ea typeface="Times New Roman" pitchFamily="18"/>
                <a:cs typeface="Times New Roman" pitchFamily="18"/>
              </a:rPr>
              <a:t>Liaison with Erasmus Plus </a:t>
            </a:r>
            <a:r>
              <a:rPr lang="en-GB" sz="1400" dirty="0">
                <a:latin typeface="+mj-lt"/>
                <a:ea typeface="Times New Roman" pitchFamily="18"/>
                <a:cs typeface="Times New Roman" pitchFamily="18"/>
              </a:rPr>
              <a:t>Program</a:t>
            </a:r>
          </a:p>
          <a:p>
            <a:pPr>
              <a:spcBef>
                <a:spcPts val="10"/>
              </a:spcBef>
              <a:spcAft>
                <a:spcPts val="10"/>
              </a:spcAft>
            </a:pPr>
            <a:r>
              <a:rPr lang="en-US" sz="2400" b="1" dirty="0" smtClean="0">
                <a:solidFill>
                  <a:srgbClr val="92D050"/>
                </a:solidFill>
                <a:latin typeface="Aharoni"/>
                <a:cs typeface="Times New Roman"/>
              </a:rPr>
              <a:t>4. </a:t>
            </a:r>
            <a:r>
              <a:rPr lang="en-US" b="1" dirty="0">
                <a:solidFill>
                  <a:srgbClr val="92D050"/>
                </a:solidFill>
                <a:latin typeface="Aharoni"/>
                <a:ea typeface="+mj-ea"/>
                <a:cs typeface="Times New Roman"/>
              </a:rPr>
              <a:t>MEDIA</a:t>
            </a:r>
            <a:r>
              <a:rPr lang="en-US" sz="1400" b="1" kern="1200" dirty="0" smtClean="0">
                <a:solidFill>
                  <a:srgbClr val="92D050"/>
                </a:solidFill>
                <a:effectLst/>
                <a:latin typeface="Aharoni"/>
                <a:ea typeface="+mj-ea"/>
                <a:cs typeface="Times New Roman"/>
              </a:rPr>
              <a:t/>
            </a:r>
            <a:br>
              <a:rPr lang="en-US" sz="1400" b="1" kern="1200" dirty="0" smtClean="0">
                <a:solidFill>
                  <a:srgbClr val="92D050"/>
                </a:solidFill>
                <a:effectLst/>
                <a:latin typeface="Aharoni"/>
                <a:ea typeface="+mj-ea"/>
                <a:cs typeface="Times New Roman"/>
              </a:rPr>
            </a:br>
            <a:r>
              <a:rPr lang="en-US" sz="1400" dirty="0"/>
              <a:t>• </a:t>
            </a:r>
            <a:r>
              <a:rPr lang="en-US" sz="1400" kern="1200" dirty="0" smtClean="0">
                <a:solidFill>
                  <a:srgbClr val="000000"/>
                </a:solidFill>
                <a:effectLst/>
                <a:latin typeface="Lato Regular"/>
                <a:ea typeface="+mj-ea"/>
                <a:cs typeface="Aharoni"/>
              </a:rPr>
              <a:t>Consider SiS issues; </a:t>
            </a:r>
            <a:r>
              <a:rPr lang="en-US" sz="1400" dirty="0" smtClean="0"/>
              <a:t>• </a:t>
            </a:r>
            <a:r>
              <a:rPr lang="en-US" sz="1400" kern="1200" dirty="0" smtClean="0">
                <a:solidFill>
                  <a:srgbClr val="000000"/>
                </a:solidFill>
                <a:effectLst/>
                <a:latin typeface="Lato Regular"/>
                <a:ea typeface="+mj-ea"/>
                <a:cs typeface="Aharoni"/>
              </a:rPr>
              <a:t>Manage uncertainty and flexibility;</a:t>
            </a:r>
          </a:p>
          <a:p>
            <a:pPr>
              <a:spcBef>
                <a:spcPts val="10"/>
              </a:spcBef>
              <a:spcAft>
                <a:spcPts val="10"/>
              </a:spcAft>
            </a:pPr>
            <a:r>
              <a:rPr lang="en-US" sz="1400" dirty="0" smtClean="0"/>
              <a:t>• </a:t>
            </a:r>
            <a:r>
              <a:rPr lang="en-US" sz="1400" kern="1200" dirty="0" smtClean="0">
                <a:solidFill>
                  <a:srgbClr val="000000"/>
                </a:solidFill>
                <a:effectLst/>
                <a:latin typeface="Lato Regular"/>
                <a:ea typeface="+mj-ea"/>
                <a:cs typeface="Aharoni"/>
              </a:rPr>
              <a:t>Manage the spread of misinformation; </a:t>
            </a:r>
          </a:p>
          <a:p>
            <a:pPr>
              <a:spcBef>
                <a:spcPts val="10"/>
              </a:spcBef>
              <a:spcAft>
                <a:spcPts val="10"/>
              </a:spcAft>
            </a:pPr>
            <a:r>
              <a:rPr lang="en-GB" sz="1400" dirty="0" smtClean="0">
                <a:latin typeface="+mj-lt"/>
                <a:ea typeface="Times New Roman" pitchFamily="18"/>
                <a:cs typeface="Times New Roman" pitchFamily="18"/>
              </a:rPr>
              <a:t>Video</a:t>
            </a:r>
            <a:r>
              <a:rPr lang="en-GB" sz="1400" dirty="0" smtClean="0">
                <a:solidFill>
                  <a:schemeClr val="bg1">
                    <a:lumMod val="50000"/>
                  </a:schemeClr>
                </a:solidFill>
                <a:latin typeface="+mj-lt"/>
                <a:ea typeface="Times New Roman" pitchFamily="18"/>
                <a:cs typeface="Times New Roman" pitchFamily="18"/>
              </a:rPr>
              <a:t>pills</a:t>
            </a:r>
            <a:r>
              <a:rPr lang="en-GB" sz="1400" dirty="0">
                <a:solidFill>
                  <a:schemeClr val="bg1">
                    <a:lumMod val="50000"/>
                  </a:schemeClr>
                </a:solidFill>
                <a:latin typeface="+mj-lt"/>
                <a:ea typeface="Times New Roman" pitchFamily="18"/>
                <a:cs typeface="Times New Roman" pitchFamily="18"/>
              </a:rPr>
              <a:t>, </a:t>
            </a:r>
            <a:r>
              <a:rPr lang="en-GB" sz="1400" dirty="0">
                <a:latin typeface="+mj-lt"/>
                <a:ea typeface="Times New Roman" pitchFamily="18"/>
                <a:cs typeface="Times New Roman" pitchFamily="18"/>
              </a:rPr>
              <a:t>press-kits</a:t>
            </a:r>
          </a:p>
          <a:p>
            <a:pPr>
              <a:spcBef>
                <a:spcPts val="10"/>
              </a:spcBef>
              <a:spcAft>
                <a:spcPts val="10"/>
              </a:spcAft>
            </a:pPr>
            <a:r>
              <a:rPr lang="en-US" sz="2400" b="1" dirty="0" smtClean="0">
                <a:solidFill>
                  <a:srgbClr val="92D050"/>
                </a:solidFill>
                <a:latin typeface="Aharoni"/>
                <a:cs typeface="Times New Roman"/>
              </a:rPr>
              <a:t>5. </a:t>
            </a:r>
            <a:r>
              <a:rPr lang="en-US" b="1" dirty="0">
                <a:solidFill>
                  <a:srgbClr val="92D050"/>
                </a:solidFill>
                <a:latin typeface="Aharoni"/>
                <a:ea typeface="+mj-ea"/>
                <a:cs typeface="Times New Roman"/>
              </a:rPr>
              <a:t>INDUSTRY</a:t>
            </a:r>
            <a:r>
              <a:rPr lang="en-US" sz="1400" b="1" kern="1200" dirty="0" smtClean="0">
                <a:solidFill>
                  <a:srgbClr val="92D050"/>
                </a:solidFill>
                <a:effectLst/>
                <a:latin typeface="Aharoni"/>
                <a:ea typeface="+mj-ea"/>
                <a:cs typeface="Times New Roman"/>
              </a:rPr>
              <a:t/>
            </a:r>
            <a:br>
              <a:rPr lang="en-US" sz="1400" b="1" kern="1200" dirty="0" smtClean="0">
                <a:solidFill>
                  <a:srgbClr val="92D050"/>
                </a:solidFill>
                <a:effectLst/>
                <a:latin typeface="Aharoni"/>
                <a:ea typeface="+mj-ea"/>
                <a:cs typeface="Times New Roman"/>
              </a:rPr>
            </a:br>
            <a:r>
              <a:rPr lang="en-US" sz="1400" dirty="0"/>
              <a:t>• </a:t>
            </a:r>
            <a:r>
              <a:rPr lang="en-US" sz="1400" kern="1200" dirty="0" smtClean="0">
                <a:solidFill>
                  <a:srgbClr val="000000"/>
                </a:solidFill>
                <a:effectLst/>
                <a:latin typeface="Lato Regular"/>
                <a:ea typeface="+mj-ea"/>
                <a:cs typeface="Aharoni"/>
              </a:rPr>
              <a:t>Favour dialogue, also in order to disclose Conflict of Interest</a:t>
            </a:r>
          </a:p>
          <a:p>
            <a:pPr>
              <a:spcBef>
                <a:spcPts val="10"/>
              </a:spcBef>
              <a:spcAft>
                <a:spcPts val="10"/>
              </a:spcAft>
            </a:pPr>
            <a:r>
              <a:rPr lang="en-GB" sz="1400" dirty="0">
                <a:solidFill>
                  <a:schemeClr val="bg1">
                    <a:lumMod val="50000"/>
                  </a:schemeClr>
                </a:solidFill>
                <a:ea typeface="Times New Roman" pitchFamily="18"/>
                <a:cs typeface="Times New Roman" pitchFamily="18"/>
              </a:rPr>
              <a:t>RRI </a:t>
            </a:r>
            <a:r>
              <a:rPr lang="en-GB" sz="1400" dirty="0">
                <a:ea typeface="Times New Roman" pitchFamily="18"/>
                <a:cs typeface="Times New Roman" pitchFamily="18"/>
              </a:rPr>
              <a:t>Newsletter</a:t>
            </a:r>
            <a:r>
              <a:rPr lang="en-GB" sz="1400" dirty="0">
                <a:solidFill>
                  <a:schemeClr val="bg1">
                    <a:lumMod val="50000"/>
                  </a:schemeClr>
                </a:solidFill>
                <a:ea typeface="Times New Roman" pitchFamily="18"/>
                <a:cs typeface="Times New Roman" pitchFamily="18"/>
              </a:rPr>
              <a:t> (6)</a:t>
            </a:r>
          </a:p>
          <a:p>
            <a:pPr>
              <a:spcBef>
                <a:spcPts val="10"/>
              </a:spcBef>
              <a:spcAft>
                <a:spcPts val="10"/>
              </a:spcAft>
            </a:pPr>
            <a:r>
              <a:rPr lang="en-US" sz="2400" b="1" dirty="0" smtClean="0">
                <a:solidFill>
                  <a:srgbClr val="92D050"/>
                </a:solidFill>
                <a:latin typeface="Aharoni"/>
                <a:cs typeface="Times New Roman"/>
              </a:rPr>
              <a:t>6</a:t>
            </a:r>
            <a:r>
              <a:rPr lang="en-US" sz="1400" b="1" dirty="0">
                <a:solidFill>
                  <a:srgbClr val="92D050"/>
                </a:solidFill>
                <a:latin typeface="Aharoni"/>
                <a:cs typeface="Times New Roman"/>
              </a:rPr>
              <a:t>. </a:t>
            </a:r>
            <a:r>
              <a:rPr lang="en-US" b="1" dirty="0">
                <a:solidFill>
                  <a:srgbClr val="92D050"/>
                </a:solidFill>
                <a:latin typeface="Aharoni"/>
                <a:ea typeface="+mj-ea"/>
                <a:cs typeface="Times New Roman"/>
              </a:rPr>
              <a:t>AUTHORITIES</a:t>
            </a:r>
            <a:r>
              <a:rPr lang="en-US" sz="1400" b="1" dirty="0">
                <a:solidFill>
                  <a:srgbClr val="92D050"/>
                </a:solidFill>
                <a:latin typeface="Aharoni"/>
                <a:cs typeface="Times New Roman"/>
              </a:rPr>
              <a:t/>
            </a:r>
            <a:br>
              <a:rPr lang="en-US" sz="1400" b="1" dirty="0">
                <a:solidFill>
                  <a:srgbClr val="92D050"/>
                </a:solidFill>
                <a:latin typeface="Aharoni"/>
                <a:cs typeface="Times New Roman"/>
              </a:rPr>
            </a:br>
            <a:r>
              <a:rPr lang="en-US" sz="1400" dirty="0"/>
              <a:t>• </a:t>
            </a:r>
            <a:r>
              <a:rPr lang="en-US" sz="1400" dirty="0" smtClean="0">
                <a:solidFill>
                  <a:srgbClr val="000000"/>
                </a:solidFill>
                <a:latin typeface="Lato Regular"/>
                <a:cs typeface="Aharoni"/>
              </a:rPr>
              <a:t>Restore trust; </a:t>
            </a:r>
            <a:r>
              <a:rPr lang="en-US" sz="1400" dirty="0"/>
              <a:t>• </a:t>
            </a:r>
            <a:r>
              <a:rPr lang="en-US" sz="1400" dirty="0" smtClean="0">
                <a:solidFill>
                  <a:srgbClr val="000000"/>
                </a:solidFill>
                <a:latin typeface="Lato Regular"/>
                <a:cs typeface="Aharoni"/>
              </a:rPr>
              <a:t>Improve communication; </a:t>
            </a:r>
            <a:r>
              <a:rPr lang="en-US" sz="1400" dirty="0"/>
              <a:t>• </a:t>
            </a:r>
            <a:r>
              <a:rPr lang="en-US" sz="1400" dirty="0" smtClean="0">
                <a:solidFill>
                  <a:srgbClr val="000000"/>
                </a:solidFill>
                <a:latin typeface="Lato Regular"/>
                <a:cs typeface="Aharoni"/>
              </a:rPr>
              <a:t>Consider </a:t>
            </a:r>
            <a:r>
              <a:rPr lang="en-US" sz="1400" dirty="0">
                <a:solidFill>
                  <a:srgbClr val="000000"/>
                </a:solidFill>
                <a:latin typeface="Lato Regular"/>
                <a:cs typeface="Aharoni"/>
              </a:rPr>
              <a:t>SiS </a:t>
            </a:r>
            <a:r>
              <a:rPr lang="en-US" sz="1400" dirty="0" smtClean="0">
                <a:solidFill>
                  <a:srgbClr val="000000"/>
                </a:solidFill>
                <a:latin typeface="Lato Regular"/>
                <a:cs typeface="Aharoni"/>
              </a:rPr>
              <a:t>issues</a:t>
            </a:r>
          </a:p>
          <a:p>
            <a:pPr>
              <a:spcBef>
                <a:spcPts val="10"/>
              </a:spcBef>
              <a:spcAft>
                <a:spcPts val="10"/>
              </a:spcAft>
            </a:pPr>
            <a:r>
              <a:rPr lang="en-GB" sz="1400" dirty="0">
                <a:solidFill>
                  <a:schemeClr val="bg1">
                    <a:lumMod val="50000"/>
                  </a:schemeClr>
                </a:solidFill>
                <a:ea typeface="Times New Roman" pitchFamily="18"/>
                <a:cs typeface="Times New Roman" pitchFamily="18"/>
              </a:rPr>
              <a:t>Gender </a:t>
            </a:r>
            <a:r>
              <a:rPr lang="en-GB" sz="1400" dirty="0" smtClean="0">
                <a:ea typeface="Times New Roman" pitchFamily="18"/>
                <a:cs typeface="Times New Roman" pitchFamily="18"/>
              </a:rPr>
              <a:t>Platform</a:t>
            </a:r>
            <a:r>
              <a:rPr lang="en-US" sz="1400" b="1" dirty="0">
                <a:solidFill>
                  <a:srgbClr val="92D050"/>
                </a:solidFill>
                <a:latin typeface="Aharoni"/>
                <a:cs typeface="Times New Roman"/>
              </a:rPr>
              <a:t/>
            </a:r>
            <a:br>
              <a:rPr lang="en-US" sz="1400" b="1" dirty="0">
                <a:solidFill>
                  <a:srgbClr val="92D050"/>
                </a:solidFill>
                <a:latin typeface="Aharoni"/>
                <a:cs typeface="Times New Roman"/>
              </a:rPr>
            </a:br>
            <a:endParaRPr lang="it-IT" sz="1000" dirty="0">
              <a:effectLst/>
              <a:latin typeface="Times"/>
              <a:ea typeface="Cambria"/>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776" y="1006376"/>
            <a:ext cx="4102224" cy="344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93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D840DDE5-117F-A747-A9D7-3C1BF30B0F8D}" type="slidenum">
              <a:rPr lang="it-IT" smtClean="0"/>
              <a:pPr/>
              <a:t>19</a:t>
            </a:fld>
            <a:endParaRPr lang="it-IT"/>
          </a:p>
        </p:txBody>
      </p:sp>
      <p:sp>
        <p:nvSpPr>
          <p:cNvPr id="5" name="Titolo 1"/>
          <p:cNvSpPr txBox="1">
            <a:spLocks/>
          </p:cNvSpPr>
          <p:nvPr/>
        </p:nvSpPr>
        <p:spPr>
          <a:xfrm>
            <a:off x="374080" y="1006376"/>
            <a:ext cx="4732380" cy="51589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lnSpc>
                <a:spcPct val="80000"/>
              </a:lnSpc>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US" sz="2500" dirty="0" smtClean="0">
                <a:latin typeface="+mn-lt"/>
                <a:ea typeface="+mn-ea"/>
                <a:cs typeface="+mn-cs"/>
              </a:rPr>
              <a:t>SCIENCE-IN-SOCIETY </a:t>
            </a:r>
            <a:r>
              <a:rPr lang="en-US" sz="2500" dirty="0" smtClean="0">
                <a:solidFill>
                  <a:schemeClr val="bg1">
                    <a:lumMod val="50000"/>
                  </a:schemeClr>
                </a:solidFill>
                <a:latin typeface="+mn-lt"/>
                <a:ea typeface="+mn-ea"/>
                <a:cs typeface="+mn-cs"/>
              </a:rPr>
              <a:t>AND</a:t>
            </a:r>
            <a:r>
              <a:rPr lang="en-US" sz="2500" dirty="0" smtClean="0">
                <a:latin typeface="+mn-lt"/>
                <a:ea typeface="+mn-ea"/>
                <a:cs typeface="+mn-cs"/>
              </a:rPr>
              <a:t> RESPONSIBLE </a:t>
            </a:r>
            <a:r>
              <a:rPr lang="en-US" sz="2500" dirty="0">
                <a:latin typeface="+mn-lt"/>
                <a:ea typeface="+mn-ea"/>
                <a:cs typeface="+mn-cs"/>
              </a:rPr>
              <a:t>RESEARCH AND </a:t>
            </a:r>
            <a:r>
              <a:rPr lang="en-US" sz="2500" dirty="0" smtClean="0">
                <a:latin typeface="+mn-lt"/>
                <a:ea typeface="+mn-ea"/>
                <a:cs typeface="+mn-cs"/>
              </a:rPr>
              <a:t>INNOVATION </a:t>
            </a:r>
            <a:r>
              <a:rPr lang="en-US" sz="2500" dirty="0" smtClean="0">
                <a:solidFill>
                  <a:schemeClr val="bg1">
                    <a:lumMod val="50000"/>
                  </a:schemeClr>
                </a:solidFill>
                <a:latin typeface="+mn-lt"/>
                <a:ea typeface="+mn-ea"/>
                <a:cs typeface="+mn-cs"/>
              </a:rPr>
              <a:t>RELATED </a:t>
            </a:r>
            <a:r>
              <a:rPr lang="en-US" sz="2500" dirty="0">
                <a:solidFill>
                  <a:schemeClr val="bg1">
                    <a:lumMod val="50000"/>
                  </a:schemeClr>
                </a:solidFill>
                <a:latin typeface="+mn-lt"/>
                <a:ea typeface="+mn-ea"/>
                <a:cs typeface="+mn-cs"/>
              </a:rPr>
              <a:t>ISSUES</a:t>
            </a:r>
          </a:p>
          <a:p>
            <a:pPr marL="457200" indent="-457200" algn="l">
              <a:lnSpc>
                <a:spcPct val="80000"/>
              </a:lnSpc>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US" sz="2500" dirty="0">
                <a:latin typeface="+mn-lt"/>
                <a:ea typeface="+mn-ea"/>
                <a:cs typeface="+mn-cs"/>
              </a:rPr>
              <a:t>ETHICS, GENDER, </a:t>
            </a:r>
            <a:r>
              <a:rPr lang="en-US" sz="2500" dirty="0" smtClean="0">
                <a:latin typeface="+mn-lt"/>
                <a:ea typeface="+mn-ea"/>
                <a:cs typeface="+mn-cs"/>
              </a:rPr>
              <a:t>GOVERNANCE, LAW ENFORCEMENT</a:t>
            </a:r>
            <a:endParaRPr lang="en-US" sz="2500" dirty="0">
              <a:latin typeface="+mn-lt"/>
              <a:ea typeface="+mn-ea"/>
              <a:cs typeface="+mn-cs"/>
            </a:endParaRPr>
          </a:p>
          <a:p>
            <a:pPr marL="457200" indent="-457200" algn="l">
              <a:lnSpc>
                <a:spcPct val="80000"/>
              </a:lnSpc>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US" sz="2500" dirty="0" smtClean="0">
                <a:solidFill>
                  <a:schemeClr val="bg1">
                    <a:lumMod val="50000"/>
                  </a:schemeClr>
                </a:solidFill>
                <a:latin typeface="+mn-lt"/>
                <a:ea typeface="+mn-ea"/>
                <a:cs typeface="+mn-cs"/>
              </a:rPr>
              <a:t>PEOPLE </a:t>
            </a:r>
            <a:r>
              <a:rPr lang="en-US" sz="2500" dirty="0">
                <a:solidFill>
                  <a:schemeClr val="bg1">
                    <a:lumMod val="50000"/>
                  </a:schemeClr>
                </a:solidFill>
                <a:latin typeface="+mn-lt"/>
                <a:ea typeface="+mn-ea"/>
                <a:cs typeface="+mn-cs"/>
              </a:rPr>
              <a:t>INCLUSION AND </a:t>
            </a:r>
            <a:r>
              <a:rPr lang="en-US" sz="2500" dirty="0">
                <a:latin typeface="+mn-lt"/>
                <a:ea typeface="+mn-ea"/>
                <a:cs typeface="+mn-cs"/>
              </a:rPr>
              <a:t>ENGAGEMENT </a:t>
            </a:r>
            <a:endParaRPr lang="en-US" sz="2500" dirty="0" smtClean="0">
              <a:latin typeface="+mn-lt"/>
              <a:ea typeface="+mn-ea"/>
              <a:cs typeface="+mn-cs"/>
            </a:endParaRPr>
          </a:p>
          <a:p>
            <a:pPr marL="457200" indent="-457200" algn="l">
              <a:lnSpc>
                <a:spcPct val="80000"/>
              </a:lnSpc>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US" sz="2500" dirty="0" smtClean="0">
                <a:solidFill>
                  <a:schemeClr val="bg1">
                    <a:lumMod val="50000"/>
                  </a:schemeClr>
                </a:solidFill>
                <a:latin typeface="+mn-lt"/>
                <a:ea typeface="+mn-ea"/>
                <a:cs typeface="+mn-cs"/>
              </a:rPr>
              <a:t>CURRENT </a:t>
            </a:r>
            <a:r>
              <a:rPr lang="en-US" sz="2500" dirty="0" smtClean="0">
                <a:latin typeface="+mn-lt"/>
                <a:ea typeface="+mn-ea"/>
                <a:cs typeface="+mn-cs"/>
              </a:rPr>
              <a:t>CHALLENGE </a:t>
            </a:r>
            <a:r>
              <a:rPr lang="en-US" sz="2500" dirty="0" smtClean="0">
                <a:solidFill>
                  <a:schemeClr val="bg1">
                    <a:lumMod val="50000"/>
                  </a:schemeClr>
                </a:solidFill>
                <a:latin typeface="+mn-lt"/>
                <a:ea typeface="+mn-ea"/>
                <a:cs typeface="+mn-cs"/>
              </a:rPr>
              <a:t>IN</a:t>
            </a:r>
            <a:r>
              <a:rPr lang="en-US" sz="2500" dirty="0" smtClean="0">
                <a:latin typeface="+mn-lt"/>
                <a:ea typeface="+mn-ea"/>
                <a:cs typeface="+mn-cs"/>
              </a:rPr>
              <a:t> </a:t>
            </a:r>
            <a:r>
              <a:rPr lang="en-US" sz="2500" dirty="0" smtClean="0">
                <a:solidFill>
                  <a:schemeClr val="bg1">
                    <a:lumMod val="50000"/>
                  </a:schemeClr>
                </a:solidFill>
                <a:latin typeface="+mn-lt"/>
                <a:ea typeface="+mn-ea"/>
                <a:cs typeface="+mn-cs"/>
              </a:rPr>
              <a:t>PUBLIC </a:t>
            </a:r>
            <a:r>
              <a:rPr lang="en-US" sz="2500" dirty="0">
                <a:solidFill>
                  <a:schemeClr val="bg1">
                    <a:lumMod val="50000"/>
                  </a:schemeClr>
                </a:solidFill>
                <a:latin typeface="+mn-lt"/>
                <a:ea typeface="+mn-ea"/>
                <a:cs typeface="+mn-cs"/>
              </a:rPr>
              <a:t>HEALTH </a:t>
            </a:r>
            <a:endParaRPr lang="en-US" sz="2500" dirty="0">
              <a:latin typeface="+mn-lt"/>
              <a:ea typeface="+mn-ea"/>
              <a:cs typeface="+mn-cs"/>
            </a:endParaRPr>
          </a:p>
          <a:p>
            <a:pPr marL="457200" indent="-457200" algn="l">
              <a:lnSpc>
                <a:spcPct val="80000"/>
              </a:lnSpc>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US" sz="2500" dirty="0" smtClean="0">
                <a:latin typeface="+mn-lt"/>
                <a:ea typeface="+mn-ea"/>
                <a:cs typeface="+mn-cs"/>
              </a:rPr>
              <a:t>VACCINE </a:t>
            </a:r>
            <a:r>
              <a:rPr lang="en-US" sz="2500" dirty="0">
                <a:latin typeface="+mn-lt"/>
                <a:ea typeface="+mn-ea"/>
                <a:cs typeface="+mn-cs"/>
              </a:rPr>
              <a:t>HESITANCY, LOW COVERAGE, </a:t>
            </a:r>
            <a:r>
              <a:rPr lang="en-US" sz="2500" dirty="0" smtClean="0">
                <a:latin typeface="+mn-lt"/>
                <a:ea typeface="+mn-ea"/>
                <a:cs typeface="+mn-cs"/>
              </a:rPr>
              <a:t>NO-VAX</a:t>
            </a:r>
            <a:endParaRPr lang="it-IT" sz="2500" dirty="0">
              <a:latin typeface="+mn-lt"/>
              <a:ea typeface="+mn-ea"/>
              <a:cs typeface="+mn-cs"/>
            </a:endParaRPr>
          </a:p>
        </p:txBody>
      </p:sp>
      <p:sp>
        <p:nvSpPr>
          <p:cNvPr id="6" name="CasellaDiTesto 5"/>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AN EXAMPLE TOPIC: VACCINATION</a:t>
            </a:r>
            <a:endParaRPr lang="it-IT" sz="3200" dirty="0">
              <a:solidFill>
                <a:srgbClr val="002060"/>
              </a:solidFill>
              <a:latin typeface="Arial" panose="020B0604020202020204" pitchFamily="34" charset="0"/>
              <a:cs typeface="Arial" panose="020B0604020202020204" pitchFamily="34" charset="0"/>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233" t="14284" r="23512" b="11843"/>
          <a:stretch/>
        </p:blipFill>
        <p:spPr bwMode="auto">
          <a:xfrm>
            <a:off x="4991100" y="1556792"/>
            <a:ext cx="4047006" cy="413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629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476672"/>
            <a:ext cx="8229600" cy="1143000"/>
          </a:xfrm>
        </p:spPr>
        <p:txBody>
          <a:bodyPr/>
          <a:lstStyle/>
          <a:p>
            <a:pPr algn="l"/>
            <a:r>
              <a:rPr lang="it-IT" b="1" dirty="0" smtClean="0"/>
              <a:t>BACKGROUND</a:t>
            </a:r>
            <a:endParaRPr lang="it-IT" b="1" dirty="0"/>
          </a:p>
        </p:txBody>
      </p:sp>
      <p:sp>
        <p:nvSpPr>
          <p:cNvPr id="4" name="Segnaposto numero diapositiva 3"/>
          <p:cNvSpPr>
            <a:spLocks noGrp="1"/>
          </p:cNvSpPr>
          <p:nvPr>
            <p:ph type="sldNum" sz="quarter" idx="12"/>
          </p:nvPr>
        </p:nvSpPr>
        <p:spPr/>
        <p:txBody>
          <a:bodyPr/>
          <a:lstStyle/>
          <a:p>
            <a:fld id="{D840DDE5-117F-A747-A9D7-3C1BF30B0F8D}" type="slidenum">
              <a:rPr lang="it-IT" smtClean="0"/>
              <a:pPr/>
              <a:t>2</a:t>
            </a:fld>
            <a:endParaRPr lang="it-IT"/>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43656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755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D840DDE5-117F-A747-A9D7-3C1BF30B0F8D}" type="slidenum">
              <a:rPr lang="it-IT" smtClean="0"/>
              <a:pPr/>
              <a:t>20</a:t>
            </a:fld>
            <a:endParaRPr lang="it-IT"/>
          </a:p>
        </p:txBody>
      </p:sp>
      <p:sp>
        <p:nvSpPr>
          <p:cNvPr id="6" name="CasellaDiTesto 5"/>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FUTURE PERSPECTIVES</a:t>
            </a:r>
            <a:endParaRPr lang="it-IT" sz="3200" dirty="0">
              <a:solidFill>
                <a:srgbClr val="002060"/>
              </a:solidFill>
              <a:latin typeface="Arial" panose="020B0604020202020204" pitchFamily="34" charset="0"/>
              <a:cs typeface="Arial" panose="020B0604020202020204" pitchFamily="34" charset="0"/>
            </a:endParaRPr>
          </a:p>
        </p:txBody>
      </p:sp>
      <p:sp>
        <p:nvSpPr>
          <p:cNvPr id="7" name="Titolo 1"/>
          <p:cNvSpPr txBox="1">
            <a:spLocks/>
          </p:cNvSpPr>
          <p:nvPr/>
        </p:nvSpPr>
        <p:spPr>
          <a:xfrm>
            <a:off x="374080" y="1044476"/>
            <a:ext cx="3539120" cy="51589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latin typeface="+mn-lt"/>
              </a:rPr>
              <a:t>Governance</a:t>
            </a:r>
            <a:r>
              <a:rPr lang="en-GB" sz="2800" dirty="0">
                <a:solidFill>
                  <a:schemeClr val="bg1">
                    <a:lumMod val="50000"/>
                  </a:schemeClr>
                </a:solidFill>
                <a:latin typeface="+mn-lt"/>
              </a:rPr>
              <a:t> (within the </a:t>
            </a:r>
            <a:r>
              <a:rPr lang="en-GB" sz="2800" dirty="0" smtClean="0">
                <a:solidFill>
                  <a:schemeClr val="bg1">
                    <a:lumMod val="50000"/>
                  </a:schemeClr>
                </a:solidFill>
                <a:latin typeface="+mn-lt"/>
              </a:rPr>
              <a:t>frame </a:t>
            </a:r>
            <a:r>
              <a:rPr lang="en-GB" sz="2800" dirty="0">
                <a:solidFill>
                  <a:schemeClr val="bg1">
                    <a:lumMod val="50000"/>
                  </a:schemeClr>
                </a:solidFill>
                <a:latin typeface="+mn-lt"/>
              </a:rPr>
              <a:t>of the EU Decision 1082/2013) </a:t>
            </a:r>
            <a:endParaRPr lang="en-GB" sz="2800" dirty="0" smtClean="0">
              <a:solidFill>
                <a:schemeClr val="bg1">
                  <a:lumMod val="50000"/>
                </a:schemeClr>
              </a:solidFill>
              <a:latin typeface="+mn-lt"/>
            </a:endParaRPr>
          </a:p>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latin typeface="+mn-lt"/>
              </a:rPr>
              <a:t>Open Access </a:t>
            </a:r>
            <a:r>
              <a:rPr lang="en-GB" sz="2800" dirty="0">
                <a:solidFill>
                  <a:schemeClr val="bg1">
                    <a:lumMod val="50000"/>
                  </a:schemeClr>
                </a:solidFill>
                <a:latin typeface="+mn-lt"/>
              </a:rPr>
              <a:t>to Data and Information </a:t>
            </a:r>
            <a:endParaRPr lang="en-GB" sz="2800" dirty="0" smtClean="0">
              <a:solidFill>
                <a:schemeClr val="bg1">
                  <a:lumMod val="50000"/>
                </a:schemeClr>
              </a:solidFill>
              <a:latin typeface="+mn-lt"/>
            </a:endParaRPr>
          </a:p>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latin typeface="+mn-lt"/>
              </a:rPr>
              <a:t>Ethical</a:t>
            </a:r>
            <a:r>
              <a:rPr lang="en-GB" sz="2800" dirty="0">
                <a:solidFill>
                  <a:schemeClr val="bg1">
                    <a:lumMod val="50000"/>
                  </a:schemeClr>
                </a:solidFill>
                <a:latin typeface="+mn-lt"/>
              </a:rPr>
              <a:t> Issues </a:t>
            </a:r>
            <a:endParaRPr lang="en-GB" sz="2800" dirty="0" smtClean="0">
              <a:solidFill>
                <a:schemeClr val="bg1">
                  <a:lumMod val="50000"/>
                </a:schemeClr>
              </a:solidFill>
              <a:latin typeface="+mn-lt"/>
            </a:endParaRPr>
          </a:p>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latin typeface="+mn-lt"/>
              </a:rPr>
              <a:t>Gender</a:t>
            </a:r>
            <a:r>
              <a:rPr lang="en-GB" sz="2800" dirty="0">
                <a:solidFill>
                  <a:schemeClr val="bg1">
                    <a:lumMod val="50000"/>
                  </a:schemeClr>
                </a:solidFill>
                <a:latin typeface="+mn-lt"/>
              </a:rPr>
              <a:t> Pattern </a:t>
            </a:r>
            <a:endParaRPr lang="en-GB" sz="2800" dirty="0" smtClean="0">
              <a:solidFill>
                <a:schemeClr val="bg1">
                  <a:lumMod val="50000"/>
                </a:schemeClr>
              </a:solidFill>
              <a:latin typeface="+mn-lt"/>
            </a:endParaRPr>
          </a:p>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solidFill>
                  <a:schemeClr val="bg1">
                    <a:lumMod val="50000"/>
                  </a:schemeClr>
                </a:solidFill>
                <a:latin typeface="+mn-lt"/>
              </a:rPr>
              <a:t>Communication for Public </a:t>
            </a:r>
            <a:r>
              <a:rPr lang="en-GB" sz="2800" dirty="0">
                <a:latin typeface="+mn-lt"/>
              </a:rPr>
              <a:t>Engagement </a:t>
            </a:r>
            <a:endParaRPr lang="en-GB" sz="2800" dirty="0" smtClean="0">
              <a:latin typeface="+mn-lt"/>
            </a:endParaRPr>
          </a:p>
          <a:p>
            <a:pPr marL="177800" indent="-177800" algn="l">
              <a:spcBef>
                <a:spcPct val="20000"/>
              </a:spcBef>
              <a:spcAft>
                <a:spcPts val="600"/>
              </a:spcAft>
              <a:buClr>
                <a:srgbClr val="84B87C"/>
              </a:buClr>
              <a:buSzPct val="45000"/>
              <a:buBlip>
                <a:blip r:embed="rId3"/>
              </a:buBlip>
              <a:defRPr lang="en-GB" sz="1000">
                <a:latin typeface="Times New Roman" pitchFamily="18"/>
                <a:ea typeface="Times New Roman" pitchFamily="18"/>
                <a:cs typeface="Times New Roman" pitchFamily="18"/>
              </a:defRPr>
            </a:pPr>
            <a:r>
              <a:rPr lang="en-GB" sz="2800" dirty="0">
                <a:solidFill>
                  <a:schemeClr val="bg1">
                    <a:lumMod val="50000"/>
                  </a:schemeClr>
                </a:solidFill>
                <a:latin typeface="+mn-lt"/>
              </a:rPr>
              <a:t>Science </a:t>
            </a:r>
            <a:r>
              <a:rPr lang="en-GB" sz="2800" dirty="0">
                <a:latin typeface="+mn-lt"/>
              </a:rPr>
              <a:t>Education </a:t>
            </a:r>
            <a:endParaRPr lang="it-IT" sz="2500" dirty="0">
              <a:latin typeface="+mn-lt"/>
              <a:ea typeface="+mn-ea"/>
              <a:cs typeface="+mn-cs"/>
            </a:endParaRPr>
          </a:p>
        </p:txBody>
      </p:sp>
      <p:sp>
        <p:nvSpPr>
          <p:cNvPr id="9" name="Fumetto 3 8"/>
          <p:cNvSpPr/>
          <p:nvPr/>
        </p:nvSpPr>
        <p:spPr>
          <a:xfrm>
            <a:off x="3754264" y="1031776"/>
            <a:ext cx="5287416" cy="1126480"/>
          </a:xfrm>
          <a:prstGeom prst="wedgeEllipseCallout">
            <a:avLst>
              <a:gd name="adj1" fmla="val -50401"/>
              <a:gd name="adj2" fmla="val 50643"/>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Define chain of </a:t>
            </a:r>
            <a:r>
              <a:rPr lang="en-GB" sz="1200" dirty="0" smtClean="0">
                <a:solidFill>
                  <a:schemeClr val="tx1"/>
                </a:solidFill>
              </a:rPr>
              <a:t>command; Set </a:t>
            </a:r>
            <a:r>
              <a:rPr lang="en-GB" sz="1200" dirty="0">
                <a:solidFill>
                  <a:schemeClr val="tx1"/>
                </a:solidFill>
              </a:rPr>
              <a:t>up a permanent ‘listening’ system to </a:t>
            </a:r>
            <a:r>
              <a:rPr lang="en-GB" sz="1200" dirty="0" smtClean="0">
                <a:solidFill>
                  <a:schemeClr val="tx1"/>
                </a:solidFill>
              </a:rPr>
              <a:t>citizens’ voice; Plan </a:t>
            </a:r>
            <a:r>
              <a:rPr lang="en-GB" sz="1200" dirty="0">
                <a:solidFill>
                  <a:schemeClr val="tx1"/>
                </a:solidFill>
              </a:rPr>
              <a:t>and coordinate </a:t>
            </a:r>
            <a:r>
              <a:rPr lang="en-GB" sz="1200" dirty="0" smtClean="0">
                <a:solidFill>
                  <a:schemeClr val="tx1"/>
                </a:solidFill>
              </a:rPr>
              <a:t>integrated </a:t>
            </a:r>
            <a:r>
              <a:rPr lang="en-GB" sz="1200" dirty="0">
                <a:solidFill>
                  <a:schemeClr val="tx1"/>
                </a:solidFill>
              </a:rPr>
              <a:t>health risk communication </a:t>
            </a:r>
            <a:r>
              <a:rPr lang="en-GB" sz="1200" dirty="0" smtClean="0">
                <a:solidFill>
                  <a:schemeClr val="tx1"/>
                </a:solidFill>
              </a:rPr>
              <a:t>strategies; Deliver continuous </a:t>
            </a:r>
            <a:r>
              <a:rPr lang="en-GB" sz="1200" dirty="0">
                <a:solidFill>
                  <a:schemeClr val="tx1"/>
                </a:solidFill>
              </a:rPr>
              <a:t>professional training </a:t>
            </a:r>
            <a:r>
              <a:rPr lang="en-GB" sz="1200" dirty="0" smtClean="0">
                <a:solidFill>
                  <a:schemeClr val="tx1"/>
                </a:solidFill>
              </a:rPr>
              <a:t>on </a:t>
            </a:r>
            <a:r>
              <a:rPr lang="en-GB" sz="1200" dirty="0">
                <a:solidFill>
                  <a:schemeClr val="tx1"/>
                </a:solidFill>
              </a:rPr>
              <a:t>health risks, Develop </a:t>
            </a:r>
            <a:r>
              <a:rPr lang="en-GB" sz="1200" dirty="0" smtClean="0">
                <a:solidFill>
                  <a:schemeClr val="tx1"/>
                </a:solidFill>
              </a:rPr>
              <a:t>preparedness </a:t>
            </a:r>
            <a:r>
              <a:rPr lang="en-GB" sz="1200" dirty="0">
                <a:solidFill>
                  <a:schemeClr val="tx1"/>
                </a:solidFill>
              </a:rPr>
              <a:t>simulation </a:t>
            </a:r>
            <a:r>
              <a:rPr lang="en-GB" sz="1200" dirty="0" smtClean="0">
                <a:solidFill>
                  <a:schemeClr val="tx1"/>
                </a:solidFill>
              </a:rPr>
              <a:t>exercises periodically</a:t>
            </a:r>
            <a:endParaRPr lang="it-IT" sz="1200" dirty="0"/>
          </a:p>
        </p:txBody>
      </p:sp>
      <p:sp>
        <p:nvSpPr>
          <p:cNvPr id="10" name="Fumetto 3 9"/>
          <p:cNvSpPr/>
          <p:nvPr/>
        </p:nvSpPr>
        <p:spPr>
          <a:xfrm>
            <a:off x="3798720" y="2204864"/>
            <a:ext cx="5242960" cy="735620"/>
          </a:xfrm>
          <a:prstGeom prst="wedgeEllipseCallout">
            <a:avLst>
              <a:gd name="adj1" fmla="val -64814"/>
              <a:gd name="adj2" fmla="val 68571"/>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GB" sz="1200" dirty="0" smtClean="0">
                <a:solidFill>
                  <a:schemeClr val="tx1"/>
                </a:solidFill>
              </a:rPr>
              <a:t>Circulate scientific/evidence-based </a:t>
            </a:r>
            <a:r>
              <a:rPr lang="en-GB" sz="1200" dirty="0">
                <a:solidFill>
                  <a:schemeClr val="tx1"/>
                </a:solidFill>
              </a:rPr>
              <a:t>information </a:t>
            </a:r>
            <a:r>
              <a:rPr lang="en-GB" sz="1200" dirty="0" smtClean="0">
                <a:solidFill>
                  <a:schemeClr val="tx1"/>
                </a:solidFill>
              </a:rPr>
              <a:t>on regular basis; Address </a:t>
            </a:r>
            <a:r>
              <a:rPr lang="en-GB" sz="1200" dirty="0">
                <a:solidFill>
                  <a:schemeClr val="tx1"/>
                </a:solidFill>
              </a:rPr>
              <a:t>people hesitancy on </a:t>
            </a:r>
            <a:r>
              <a:rPr lang="en-GB" sz="1200" dirty="0" smtClean="0">
                <a:solidFill>
                  <a:schemeClr val="tx1"/>
                </a:solidFill>
              </a:rPr>
              <a:t>prevention actions</a:t>
            </a:r>
            <a:endParaRPr lang="it-IT" sz="1200" dirty="0"/>
          </a:p>
        </p:txBody>
      </p:sp>
      <p:sp>
        <p:nvSpPr>
          <p:cNvPr id="11" name="Fumetto 3 10"/>
          <p:cNvSpPr/>
          <p:nvPr/>
        </p:nvSpPr>
        <p:spPr>
          <a:xfrm>
            <a:off x="3275856" y="2940484"/>
            <a:ext cx="5765824" cy="992572"/>
          </a:xfrm>
          <a:prstGeom prst="wedgeEllipseCallout">
            <a:avLst>
              <a:gd name="adj1" fmla="val -62067"/>
              <a:gd name="adj2" fmla="val 26976"/>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Tackle stigma and frailty </a:t>
            </a:r>
            <a:r>
              <a:rPr lang="en-GB" sz="1200" dirty="0" smtClean="0">
                <a:solidFill>
                  <a:schemeClr val="tx1"/>
                </a:solidFill>
              </a:rPr>
              <a:t>in groups </a:t>
            </a:r>
            <a:r>
              <a:rPr lang="en-GB" sz="1200" dirty="0">
                <a:solidFill>
                  <a:schemeClr val="tx1"/>
                </a:solidFill>
              </a:rPr>
              <a:t>at-risk </a:t>
            </a:r>
            <a:r>
              <a:rPr lang="en-GB" sz="1200" dirty="0" smtClean="0">
                <a:solidFill>
                  <a:schemeClr val="tx1"/>
                </a:solidFill>
              </a:rPr>
              <a:t>during health emergencies; Outline </a:t>
            </a:r>
            <a:r>
              <a:rPr lang="en-GB" sz="1200" dirty="0">
                <a:solidFill>
                  <a:schemeClr val="tx1"/>
                </a:solidFill>
              </a:rPr>
              <a:t>rules and limits of potential conflicts between response measures in emergencies and people freedom and </a:t>
            </a:r>
            <a:r>
              <a:rPr lang="en-GB" sz="1200" dirty="0" smtClean="0">
                <a:solidFill>
                  <a:schemeClr val="tx1"/>
                </a:solidFill>
              </a:rPr>
              <a:t>privacy; Address </a:t>
            </a:r>
            <a:r>
              <a:rPr lang="en-GB" sz="1200" dirty="0">
                <a:solidFill>
                  <a:schemeClr val="tx1"/>
                </a:solidFill>
              </a:rPr>
              <a:t>procedures on international health risks and migrants</a:t>
            </a:r>
            <a:endParaRPr lang="it-IT" sz="1200" dirty="0"/>
          </a:p>
        </p:txBody>
      </p:sp>
      <p:sp>
        <p:nvSpPr>
          <p:cNvPr id="12" name="Fumetto 3 11"/>
          <p:cNvSpPr/>
          <p:nvPr/>
        </p:nvSpPr>
        <p:spPr>
          <a:xfrm>
            <a:off x="3347864" y="3933056"/>
            <a:ext cx="5693816" cy="1008112"/>
          </a:xfrm>
          <a:prstGeom prst="wedgeEllipseCallout">
            <a:avLst>
              <a:gd name="adj1" fmla="val -58060"/>
              <a:gd name="adj2" fmla="val -16525"/>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Provide gender tailored </a:t>
            </a:r>
            <a:r>
              <a:rPr lang="en-GB" sz="1200" dirty="0" smtClean="0">
                <a:solidFill>
                  <a:schemeClr val="tx1"/>
                </a:solidFill>
              </a:rPr>
              <a:t>responses; Prioritize </a:t>
            </a:r>
            <a:r>
              <a:rPr lang="en-GB" sz="1200" dirty="0">
                <a:solidFill>
                  <a:schemeClr val="tx1"/>
                </a:solidFill>
              </a:rPr>
              <a:t>the female resource potential on health </a:t>
            </a:r>
            <a:r>
              <a:rPr lang="en-GB" sz="1200" dirty="0" smtClean="0">
                <a:solidFill>
                  <a:schemeClr val="tx1"/>
                </a:solidFill>
              </a:rPr>
              <a:t>management; </a:t>
            </a:r>
            <a:r>
              <a:rPr lang="en-GB" sz="1200" dirty="0">
                <a:solidFill>
                  <a:schemeClr val="tx1"/>
                </a:solidFill>
              </a:rPr>
              <a:t>Sensitize women both in abiding by non-pharmacological interventions and to vaccination compliance</a:t>
            </a:r>
            <a:endParaRPr lang="it-IT" sz="1200" dirty="0"/>
          </a:p>
        </p:txBody>
      </p:sp>
      <p:sp>
        <p:nvSpPr>
          <p:cNvPr id="13" name="Fumetto 3 12"/>
          <p:cNvSpPr/>
          <p:nvPr/>
        </p:nvSpPr>
        <p:spPr>
          <a:xfrm>
            <a:off x="3563888" y="4797152"/>
            <a:ext cx="5477792" cy="1008112"/>
          </a:xfrm>
          <a:prstGeom prst="wedgeEllipseCallout">
            <a:avLst>
              <a:gd name="adj1" fmla="val -59845"/>
              <a:gd name="adj2" fmla="val -14684"/>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1"/>
                </a:solidFill>
              </a:rPr>
              <a:t>Prepare integrated preparedness communication plans according a </a:t>
            </a:r>
            <a:r>
              <a:rPr lang="en-GB" sz="1200" dirty="0" smtClean="0">
                <a:solidFill>
                  <a:schemeClr val="tx1"/>
                </a:solidFill>
              </a:rPr>
              <a:t>multistakeholder approach; Be </a:t>
            </a:r>
            <a:r>
              <a:rPr lang="en-GB" sz="1200" dirty="0">
                <a:solidFill>
                  <a:schemeClr val="tx1"/>
                </a:solidFill>
              </a:rPr>
              <a:t>constantly </a:t>
            </a:r>
            <a:r>
              <a:rPr lang="en-GB" sz="1200" dirty="0" smtClean="0">
                <a:solidFill>
                  <a:schemeClr val="tx1"/>
                </a:solidFill>
              </a:rPr>
              <a:t>proactive </a:t>
            </a:r>
            <a:r>
              <a:rPr lang="en-GB" sz="1200" dirty="0">
                <a:solidFill>
                  <a:schemeClr val="tx1"/>
                </a:solidFill>
              </a:rPr>
              <a:t>on social </a:t>
            </a:r>
            <a:r>
              <a:rPr lang="en-GB" sz="1200" dirty="0" smtClean="0">
                <a:solidFill>
                  <a:schemeClr val="tx1"/>
                </a:solidFill>
              </a:rPr>
              <a:t>media; Ensure </a:t>
            </a:r>
            <a:r>
              <a:rPr lang="en-GB" sz="1200" dirty="0">
                <a:solidFill>
                  <a:schemeClr val="tx1"/>
                </a:solidFill>
              </a:rPr>
              <a:t>rapid and appropriate </a:t>
            </a:r>
            <a:r>
              <a:rPr lang="en-GB" sz="1200" dirty="0" smtClean="0">
                <a:solidFill>
                  <a:schemeClr val="tx1"/>
                </a:solidFill>
              </a:rPr>
              <a:t>response against misinformation; Monitor </a:t>
            </a:r>
            <a:r>
              <a:rPr lang="en-GB" sz="1200" dirty="0">
                <a:solidFill>
                  <a:schemeClr val="tx1"/>
                </a:solidFill>
              </a:rPr>
              <a:t>risk </a:t>
            </a:r>
            <a:r>
              <a:rPr lang="en-GB" sz="1200" dirty="0" smtClean="0">
                <a:solidFill>
                  <a:schemeClr val="tx1"/>
                </a:solidFill>
              </a:rPr>
              <a:t>communication trends for evidence and practices</a:t>
            </a:r>
            <a:endParaRPr lang="it-IT" sz="1200" dirty="0"/>
          </a:p>
        </p:txBody>
      </p:sp>
      <p:sp>
        <p:nvSpPr>
          <p:cNvPr id="14" name="Fumetto 3 13"/>
          <p:cNvSpPr/>
          <p:nvPr/>
        </p:nvSpPr>
        <p:spPr>
          <a:xfrm>
            <a:off x="3419872" y="5805264"/>
            <a:ext cx="5621808" cy="720080"/>
          </a:xfrm>
          <a:prstGeom prst="wedgeEllipseCallout">
            <a:avLst>
              <a:gd name="adj1" fmla="val -51834"/>
              <a:gd name="adj2" fmla="val -40946"/>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rPr>
              <a:t>Include health preparedness and communication in the basic HCWs’ curricula and continuous education programs; Empower the pathway toward a responsible open science</a:t>
            </a:r>
          </a:p>
        </p:txBody>
      </p:sp>
    </p:spTree>
    <p:extLst>
      <p:ext uri="{BB962C8B-B14F-4D97-AF65-F5344CB8AC3E}">
        <p14:creationId xmlns:p14="http://schemas.microsoft.com/office/powerpoint/2010/main" val="2089404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D840DDE5-117F-A747-A9D7-3C1BF30B0F8D}" type="slidenum">
              <a:rPr lang="it-IT" smtClean="0"/>
              <a:pPr/>
              <a:t>21</a:t>
            </a:fld>
            <a:endParaRPr lang="it-IT"/>
          </a:p>
        </p:txBody>
      </p:sp>
      <p:sp>
        <p:nvSpPr>
          <p:cNvPr id="5" name="Titolo 4"/>
          <p:cNvSpPr>
            <a:spLocks noGrp="1"/>
          </p:cNvSpPr>
          <p:nvPr>
            <p:ph type="title"/>
          </p:nvPr>
        </p:nvSpPr>
        <p:spPr/>
        <p:txBody>
          <a:bodyPr/>
          <a:lstStyle/>
          <a:p>
            <a:pPr algn="l"/>
            <a:r>
              <a:rPr lang="it-IT" b="1" dirty="0"/>
              <a:t>REFERENCES</a:t>
            </a:r>
            <a:endParaRPr lang="it-IT"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9" t="12620" r="50780" b="4157"/>
          <a:stretch/>
        </p:blipFill>
        <p:spPr bwMode="auto">
          <a:xfrm>
            <a:off x="539552" y="1268760"/>
            <a:ext cx="3111500" cy="470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224" y="1418258"/>
            <a:ext cx="5432984" cy="418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853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D840DDE5-117F-A747-A9D7-3C1BF30B0F8D}" type="slidenum">
              <a:rPr lang="it-IT" smtClean="0"/>
              <a:pPr/>
              <a:t>22</a:t>
            </a:fld>
            <a:endParaRPr lang="it-IT"/>
          </a:p>
        </p:txBody>
      </p:sp>
      <p:sp>
        <p:nvSpPr>
          <p:cNvPr id="4" name="Rettangolo 3"/>
          <p:cNvSpPr/>
          <p:nvPr/>
        </p:nvSpPr>
        <p:spPr>
          <a:xfrm>
            <a:off x="323528" y="1136933"/>
            <a:ext cx="7411268" cy="4524315"/>
          </a:xfrm>
          <a:prstGeom prst="rect">
            <a:avLst/>
          </a:prstGeom>
        </p:spPr>
        <p:txBody>
          <a:bodyPr wrap="square">
            <a:spAutoFit/>
          </a:bodyPr>
          <a:lstStyle/>
          <a:p>
            <a:pPr fontAlgn="base"/>
            <a:r>
              <a:rPr lang="en-US" sz="3200" b="1" i="1" dirty="0" smtClean="0"/>
              <a:t>“Improving </a:t>
            </a:r>
            <a:r>
              <a:rPr lang="en-US" sz="3200" b="1" i="1" dirty="0"/>
              <a:t>healthcare means challenging the status quo</a:t>
            </a:r>
            <a:r>
              <a:rPr lang="en-US" sz="3200" b="1" i="1" dirty="0" smtClean="0"/>
              <a:t>.”</a:t>
            </a:r>
            <a:endParaRPr lang="en-US" sz="3200" b="1" i="1" dirty="0"/>
          </a:p>
          <a:p>
            <a:pPr algn="r" fontAlgn="base"/>
            <a:r>
              <a:rPr lang="en-US" sz="2400" i="1" dirty="0" smtClean="0">
                <a:solidFill>
                  <a:schemeClr val="bg1">
                    <a:lumMod val="50000"/>
                  </a:schemeClr>
                </a:solidFill>
              </a:rPr>
              <a:t>José </a:t>
            </a:r>
            <a:r>
              <a:rPr lang="en-US" sz="2400" i="1" dirty="0">
                <a:solidFill>
                  <a:schemeClr val="bg1">
                    <a:lumMod val="50000"/>
                  </a:schemeClr>
                </a:solidFill>
              </a:rPr>
              <a:t>Merino </a:t>
            </a:r>
          </a:p>
          <a:p>
            <a:pPr algn="r" fontAlgn="base"/>
            <a:r>
              <a:rPr lang="en-US" sz="2400" i="1" dirty="0">
                <a:solidFill>
                  <a:schemeClr val="bg1">
                    <a:lumMod val="50000"/>
                  </a:schemeClr>
                </a:solidFill>
              </a:rPr>
              <a:t>BMJ</a:t>
            </a:r>
            <a:r>
              <a:rPr lang="en-US" sz="2400" dirty="0">
                <a:solidFill>
                  <a:schemeClr val="bg1">
                    <a:lumMod val="50000"/>
                  </a:schemeClr>
                </a:solidFill>
              </a:rPr>
              <a:t> 2018;361:k2277 </a:t>
            </a:r>
            <a:r>
              <a:rPr lang="en-US" sz="2400" dirty="0" err="1" smtClean="0">
                <a:solidFill>
                  <a:schemeClr val="bg1">
                    <a:lumMod val="50000"/>
                  </a:schemeClr>
                </a:solidFill>
              </a:rPr>
              <a:t>doi</a:t>
            </a:r>
            <a:r>
              <a:rPr lang="en-US" sz="2400" dirty="0">
                <a:solidFill>
                  <a:schemeClr val="bg1">
                    <a:lumMod val="50000"/>
                  </a:schemeClr>
                </a:solidFill>
              </a:rPr>
              <a:t>: </a:t>
            </a:r>
            <a:r>
              <a:rPr lang="en-US" sz="2400" dirty="0">
                <a:solidFill>
                  <a:schemeClr val="bg1">
                    <a:lumMod val="50000"/>
                  </a:schemeClr>
                </a:solidFill>
                <a:hlinkClick r:id="rId2"/>
              </a:rPr>
              <a:t>https://</a:t>
            </a:r>
            <a:r>
              <a:rPr lang="en-US" sz="2400" dirty="0" smtClean="0">
                <a:solidFill>
                  <a:schemeClr val="bg1">
                    <a:lumMod val="50000"/>
                  </a:schemeClr>
                </a:solidFill>
                <a:hlinkClick r:id="rId2"/>
              </a:rPr>
              <a:t>doi.org/10.1136/bmj.k2277</a:t>
            </a:r>
            <a:endParaRPr lang="en-US" sz="2400" dirty="0" smtClean="0">
              <a:solidFill>
                <a:schemeClr val="bg1">
                  <a:lumMod val="50000"/>
                </a:schemeClr>
              </a:solidFill>
            </a:endParaRPr>
          </a:p>
          <a:p>
            <a:pPr algn="r" fontAlgn="base"/>
            <a:r>
              <a:rPr lang="en-US" sz="2400" dirty="0" smtClean="0">
                <a:solidFill>
                  <a:schemeClr val="bg1">
                    <a:lumMod val="50000"/>
                  </a:schemeClr>
                </a:solidFill>
              </a:rPr>
              <a:t>Published </a:t>
            </a:r>
            <a:r>
              <a:rPr lang="en-US" sz="2400" dirty="0">
                <a:solidFill>
                  <a:schemeClr val="bg1">
                    <a:lumMod val="50000"/>
                  </a:schemeClr>
                </a:solidFill>
              </a:rPr>
              <a:t>24 May </a:t>
            </a:r>
            <a:r>
              <a:rPr lang="en-US" sz="2400" dirty="0" smtClean="0">
                <a:solidFill>
                  <a:schemeClr val="bg1">
                    <a:lumMod val="50000"/>
                  </a:schemeClr>
                </a:solidFill>
              </a:rPr>
              <a:t>2018</a:t>
            </a:r>
            <a:r>
              <a:rPr lang="en-US" sz="2400" dirty="0">
                <a:solidFill>
                  <a:schemeClr val="bg1">
                    <a:lumMod val="50000"/>
                  </a:schemeClr>
                </a:solidFill>
              </a:rPr>
              <a:t> </a:t>
            </a:r>
          </a:p>
          <a:p>
            <a:pPr fontAlgn="base"/>
            <a:endParaRPr lang="en-US" sz="3200" dirty="0" smtClean="0"/>
          </a:p>
          <a:p>
            <a:pPr fontAlgn="base"/>
            <a:endParaRPr lang="en-US" sz="3200" dirty="0" smtClean="0"/>
          </a:p>
          <a:p>
            <a:pPr fontAlgn="base"/>
            <a:r>
              <a:rPr lang="en-US" sz="3200" dirty="0" smtClean="0"/>
              <a:t>We hope ASSET at </a:t>
            </a:r>
            <a:r>
              <a:rPr lang="en-US" sz="3200" dirty="0"/>
              <a:t>least offered a range of ways to </a:t>
            </a:r>
            <a:r>
              <a:rPr lang="en-US" sz="3200" dirty="0" smtClean="0"/>
              <a:t>try doing </a:t>
            </a:r>
            <a:r>
              <a:rPr lang="en-US" sz="3200" dirty="0"/>
              <a:t>that.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103639"/>
            <a:ext cx="4572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459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339752" y="1412776"/>
            <a:ext cx="6708812" cy="4893647"/>
          </a:xfrm>
          <a:prstGeom prst="rect">
            <a:avLst/>
          </a:prstGeom>
        </p:spPr>
        <p:txBody>
          <a:bodyPr wrap="square">
            <a:spAutoFit/>
          </a:bodyPr>
          <a:lstStyle/>
          <a:p>
            <a:pPr>
              <a:buClr>
                <a:srgbClr val="92D050"/>
              </a:buClr>
              <a:defRPr/>
            </a:pPr>
            <a:endParaRPr lang="en-US" dirty="0" smtClean="0">
              <a:solidFill>
                <a:schemeClr val="bg1">
                  <a:lumMod val="50000"/>
                </a:schemeClr>
              </a:solidFill>
            </a:endParaRPr>
          </a:p>
          <a:p>
            <a:pPr>
              <a:buClr>
                <a:srgbClr val="92D050"/>
              </a:buClr>
              <a:defRPr/>
            </a:pPr>
            <a:r>
              <a:rPr lang="en-US" sz="2100" dirty="0" smtClean="0">
                <a:solidFill>
                  <a:schemeClr val="bg1">
                    <a:lumMod val="50000"/>
                  </a:schemeClr>
                </a:solidFill>
              </a:rPr>
              <a:t>EU Commission’s </a:t>
            </a:r>
            <a:r>
              <a:rPr lang="en-US" sz="2100" b="1" dirty="0" smtClean="0"/>
              <a:t>Science </a:t>
            </a:r>
            <a:r>
              <a:rPr lang="en-US" sz="2100" b="1" dirty="0"/>
              <a:t>and Society </a:t>
            </a:r>
            <a:r>
              <a:rPr lang="en-US" sz="2100" dirty="0">
                <a:solidFill>
                  <a:schemeClr val="bg1">
                    <a:lumMod val="50000"/>
                  </a:schemeClr>
                </a:solidFill>
              </a:rPr>
              <a:t>Action </a:t>
            </a:r>
            <a:r>
              <a:rPr lang="en-US" sz="2100" dirty="0" smtClean="0">
                <a:solidFill>
                  <a:schemeClr val="bg1">
                    <a:lumMod val="50000"/>
                  </a:schemeClr>
                </a:solidFill>
              </a:rPr>
              <a:t>Plan</a:t>
            </a:r>
          </a:p>
          <a:p>
            <a:pPr>
              <a:buClr>
                <a:srgbClr val="92D050"/>
              </a:buClr>
              <a:defRPr/>
            </a:pPr>
            <a:endParaRPr lang="en-US" sz="2100" dirty="0" smtClean="0">
              <a:solidFill>
                <a:schemeClr val="bg1">
                  <a:lumMod val="50000"/>
                </a:schemeClr>
              </a:solidFill>
            </a:endParaRPr>
          </a:p>
          <a:p>
            <a:pPr>
              <a:buClr>
                <a:srgbClr val="92D050"/>
              </a:buClr>
              <a:defRPr/>
            </a:pPr>
            <a:endParaRPr lang="en-US" sz="2100" dirty="0">
              <a:solidFill>
                <a:schemeClr val="bg1">
                  <a:lumMod val="50000"/>
                </a:schemeClr>
              </a:solidFill>
            </a:endParaRPr>
          </a:p>
          <a:p>
            <a:pPr>
              <a:buClr>
                <a:srgbClr val="92D050"/>
              </a:buClr>
              <a:defRPr/>
            </a:pPr>
            <a:r>
              <a:rPr lang="en-US" sz="2100" dirty="0" smtClean="0">
                <a:solidFill>
                  <a:schemeClr val="bg1">
                    <a:lumMod val="50000"/>
                  </a:schemeClr>
                </a:solidFill>
              </a:rPr>
              <a:t>In 7</a:t>
            </a:r>
            <a:r>
              <a:rPr lang="en-US" sz="2100" baseline="30000" dirty="0" smtClean="0">
                <a:solidFill>
                  <a:schemeClr val="bg1">
                    <a:lumMod val="50000"/>
                  </a:schemeClr>
                </a:solidFill>
              </a:rPr>
              <a:t>th</a:t>
            </a:r>
            <a:r>
              <a:rPr lang="en-US" sz="2100" dirty="0" smtClean="0">
                <a:solidFill>
                  <a:schemeClr val="bg1">
                    <a:lumMod val="50000"/>
                  </a:schemeClr>
                </a:solidFill>
              </a:rPr>
              <a:t> </a:t>
            </a:r>
            <a:r>
              <a:rPr lang="en-US" sz="2100" dirty="0">
                <a:solidFill>
                  <a:schemeClr val="bg1">
                    <a:lumMod val="50000"/>
                  </a:schemeClr>
                </a:solidFill>
              </a:rPr>
              <a:t>Framework Programme for Research and Technological Development (</a:t>
            </a:r>
            <a:r>
              <a:rPr lang="en-US" sz="2100" dirty="0" smtClean="0">
                <a:solidFill>
                  <a:schemeClr val="bg1">
                    <a:lumMod val="50000"/>
                  </a:schemeClr>
                </a:solidFill>
              </a:rPr>
              <a:t>FP7) </a:t>
            </a:r>
            <a:r>
              <a:rPr lang="en-US" sz="2100" b="1" dirty="0" smtClean="0"/>
              <a:t>Science-in-Society </a:t>
            </a:r>
            <a:r>
              <a:rPr lang="en-US" sz="2100" b="1" dirty="0"/>
              <a:t>(SiS) </a:t>
            </a:r>
            <a:r>
              <a:rPr lang="en-US" sz="2100" dirty="0" smtClean="0">
                <a:solidFill>
                  <a:schemeClr val="bg1">
                    <a:lumMod val="50000"/>
                  </a:schemeClr>
                </a:solidFill>
              </a:rPr>
              <a:t>to </a:t>
            </a:r>
            <a:r>
              <a:rPr lang="en-US" sz="2100" dirty="0">
                <a:solidFill>
                  <a:schemeClr val="bg1">
                    <a:lumMod val="50000"/>
                  </a:schemeClr>
                </a:solidFill>
              </a:rPr>
              <a:t>foster public engagement and a sustained two-way dialogue between science and civil </a:t>
            </a:r>
            <a:r>
              <a:rPr lang="en-US" sz="2100" dirty="0" smtClean="0">
                <a:solidFill>
                  <a:schemeClr val="bg1">
                    <a:lumMod val="50000"/>
                  </a:schemeClr>
                </a:solidFill>
              </a:rPr>
              <a:t>society</a:t>
            </a:r>
          </a:p>
          <a:p>
            <a:pPr>
              <a:buClr>
                <a:srgbClr val="92D050"/>
              </a:buClr>
            </a:pPr>
            <a:endParaRPr lang="en-US" sz="2100" dirty="0" smtClean="0">
              <a:solidFill>
                <a:schemeClr val="bg1">
                  <a:lumMod val="50000"/>
                </a:schemeClr>
              </a:solidFill>
            </a:endParaRPr>
          </a:p>
          <a:p>
            <a:pPr>
              <a:buClr>
                <a:srgbClr val="92D050"/>
              </a:buClr>
            </a:pPr>
            <a:r>
              <a:rPr lang="en-US" sz="2100" b="1" dirty="0"/>
              <a:t>Responsible Research and Innovation (</a:t>
            </a:r>
            <a:r>
              <a:rPr lang="en-US" sz="2100" b="1" dirty="0" smtClean="0"/>
              <a:t>RRI) </a:t>
            </a:r>
            <a:r>
              <a:rPr lang="en-US" sz="2100" dirty="0" smtClean="0">
                <a:solidFill>
                  <a:schemeClr val="bg1">
                    <a:lumMod val="50000"/>
                  </a:schemeClr>
                </a:solidFill>
              </a:rPr>
              <a:t>to setup and develop </a:t>
            </a:r>
            <a:r>
              <a:rPr lang="en-US" sz="2100" dirty="0">
                <a:solidFill>
                  <a:schemeClr val="bg1">
                    <a:lumMod val="50000"/>
                  </a:schemeClr>
                </a:solidFill>
              </a:rPr>
              <a:t>policies via participatory </a:t>
            </a:r>
            <a:r>
              <a:rPr lang="en-US" sz="2100" dirty="0" smtClean="0">
                <a:solidFill>
                  <a:schemeClr val="bg1">
                    <a:lumMod val="50000"/>
                  </a:schemeClr>
                </a:solidFill>
              </a:rPr>
              <a:t>approaches, driven </a:t>
            </a:r>
            <a:r>
              <a:rPr lang="en-US" sz="2100" dirty="0">
                <a:solidFill>
                  <a:schemeClr val="bg1">
                    <a:lumMod val="50000"/>
                  </a:schemeClr>
                </a:solidFill>
              </a:rPr>
              <a:t>by </a:t>
            </a:r>
            <a:r>
              <a:rPr lang="en-US" sz="2100" dirty="0" smtClean="0">
                <a:solidFill>
                  <a:schemeClr val="bg1">
                    <a:lumMod val="50000"/>
                  </a:schemeClr>
                </a:solidFill>
              </a:rPr>
              <a:t>needs </a:t>
            </a:r>
            <a:r>
              <a:rPr lang="en-US" sz="2100" dirty="0">
                <a:solidFill>
                  <a:schemeClr val="bg1">
                    <a:lumMod val="50000"/>
                  </a:schemeClr>
                </a:solidFill>
              </a:rPr>
              <a:t>of </a:t>
            </a:r>
            <a:r>
              <a:rPr lang="en-US" sz="2100" dirty="0" smtClean="0">
                <a:solidFill>
                  <a:schemeClr val="bg1">
                    <a:lumMod val="50000"/>
                  </a:schemeClr>
                </a:solidFill>
              </a:rPr>
              <a:t>all </a:t>
            </a:r>
            <a:r>
              <a:rPr lang="en-US" sz="2100" dirty="0">
                <a:solidFill>
                  <a:schemeClr val="bg1">
                    <a:lumMod val="50000"/>
                  </a:schemeClr>
                </a:solidFill>
              </a:rPr>
              <a:t>societal players </a:t>
            </a:r>
            <a:r>
              <a:rPr lang="en-US" sz="2100" dirty="0" smtClean="0">
                <a:solidFill>
                  <a:schemeClr val="bg1">
                    <a:lumMod val="50000"/>
                  </a:schemeClr>
                </a:solidFill>
              </a:rPr>
              <a:t>and responding </a:t>
            </a:r>
            <a:r>
              <a:rPr lang="en-US" sz="2100" dirty="0">
                <a:solidFill>
                  <a:schemeClr val="bg1">
                    <a:lumMod val="50000"/>
                  </a:schemeClr>
                </a:solidFill>
              </a:rPr>
              <a:t>to the aspirations and ambitions of </a:t>
            </a:r>
            <a:r>
              <a:rPr lang="en-US" sz="2100" dirty="0" smtClean="0">
                <a:solidFill>
                  <a:schemeClr val="bg1">
                    <a:lumMod val="50000"/>
                  </a:schemeClr>
                </a:solidFill>
              </a:rPr>
              <a:t>EU citizens</a:t>
            </a:r>
            <a:endParaRPr lang="en-US" sz="2100" dirty="0">
              <a:solidFill>
                <a:schemeClr val="bg1">
                  <a:lumMod val="50000"/>
                </a:schemeClr>
              </a:solidFill>
            </a:endParaRPr>
          </a:p>
          <a:p>
            <a:pPr>
              <a:buClr>
                <a:srgbClr val="92D050"/>
              </a:buClr>
            </a:pPr>
            <a:endParaRPr lang="en-US" sz="2100" dirty="0" smtClean="0">
              <a:solidFill>
                <a:schemeClr val="bg1">
                  <a:lumMod val="50000"/>
                </a:schemeClr>
              </a:solidFill>
            </a:endParaRPr>
          </a:p>
          <a:p>
            <a:pPr>
              <a:buClr>
                <a:srgbClr val="92D050"/>
              </a:buClr>
            </a:pPr>
            <a:r>
              <a:rPr lang="en-US" sz="2100" dirty="0" smtClean="0">
                <a:solidFill>
                  <a:schemeClr val="bg1">
                    <a:lumMod val="50000"/>
                  </a:schemeClr>
                </a:solidFill>
              </a:rPr>
              <a:t>Currently </a:t>
            </a:r>
            <a:r>
              <a:rPr lang="en-US" sz="2100" b="1" dirty="0" smtClean="0"/>
              <a:t>Science </a:t>
            </a:r>
            <a:r>
              <a:rPr lang="en-US" sz="2100" b="1" dirty="0"/>
              <a:t>with and for Society (</a:t>
            </a:r>
            <a:r>
              <a:rPr lang="en-US" sz="2100" b="1" dirty="0" smtClean="0"/>
              <a:t>SwafS) </a:t>
            </a:r>
            <a:r>
              <a:rPr lang="en-US" sz="2100" dirty="0" smtClean="0">
                <a:solidFill>
                  <a:schemeClr val="bg1">
                    <a:lumMod val="50000"/>
                  </a:schemeClr>
                </a:solidFill>
              </a:rPr>
              <a:t>in H2020</a:t>
            </a:r>
            <a:endParaRPr lang="en-US" sz="2100" b="1" dirty="0">
              <a:solidFill>
                <a:schemeClr val="bg1">
                  <a:lumMod val="50000"/>
                </a:schemeClr>
              </a:solidFill>
            </a:endParaRPr>
          </a:p>
        </p:txBody>
      </p:sp>
      <p:sp>
        <p:nvSpPr>
          <p:cNvPr id="9" name="CasellaDiTesto 8"/>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RESEARCH FRAMEWORK</a:t>
            </a:r>
            <a:endParaRPr lang="it-IT" sz="3200" dirty="0">
              <a:solidFill>
                <a:srgbClr val="002060"/>
              </a:solidFill>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080" y="1424649"/>
            <a:ext cx="17256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532" y="2920628"/>
            <a:ext cx="17256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6532" y="4437112"/>
            <a:ext cx="1725613"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5523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932040" y="1268760"/>
            <a:ext cx="3960440" cy="5116785"/>
          </a:xfrm>
          <a:prstGeom prst="rect">
            <a:avLst/>
          </a:prstGeom>
        </p:spPr>
        <p:txBody>
          <a:bodyPr wrap="square">
            <a:spAutoFit/>
          </a:bodyPr>
          <a:lstStyle/>
          <a:p>
            <a:pPr algn="r"/>
            <a:r>
              <a:rPr lang="en-US" sz="1600" dirty="0">
                <a:solidFill>
                  <a:schemeClr val="bg1">
                    <a:lumMod val="50000"/>
                  </a:schemeClr>
                </a:solidFill>
                <a:latin typeface="Lato"/>
              </a:rPr>
              <a:t>“</a:t>
            </a:r>
            <a:r>
              <a:rPr lang="en-US" sz="1550" dirty="0">
                <a:solidFill>
                  <a:schemeClr val="bg1">
                    <a:lumMod val="50000"/>
                  </a:schemeClr>
                </a:solidFill>
                <a:latin typeface="Lato"/>
              </a:rPr>
              <a:t>The </a:t>
            </a:r>
            <a:r>
              <a:rPr lang="en-US" sz="1550" dirty="0">
                <a:latin typeface="Lato"/>
              </a:rPr>
              <a:t>dialogue</a:t>
            </a:r>
            <a:r>
              <a:rPr lang="en-US" sz="1550" dirty="0">
                <a:solidFill>
                  <a:schemeClr val="bg1">
                    <a:lumMod val="50000"/>
                  </a:schemeClr>
                </a:solidFill>
                <a:latin typeface="Lato"/>
              </a:rPr>
              <a:t> between science and the rest of society has never been more important. As the Europe 2020 Strategy makes clear, to overcome the current economic crisis we need to create a smarter, greener economy, where our prosperity will come from research and innovation. Science is the basis for a better future and the bedrock of a </a:t>
            </a:r>
            <a:r>
              <a:rPr lang="en-US" sz="1550" dirty="0" smtClean="0">
                <a:latin typeface="Lato"/>
              </a:rPr>
              <a:t>knowledge- based</a:t>
            </a:r>
            <a:r>
              <a:rPr lang="en-US" sz="1550" dirty="0" smtClean="0">
                <a:solidFill>
                  <a:schemeClr val="bg1">
                    <a:lumMod val="50000"/>
                  </a:schemeClr>
                </a:solidFill>
                <a:latin typeface="Lato"/>
              </a:rPr>
              <a:t> </a:t>
            </a:r>
            <a:r>
              <a:rPr lang="en-US" sz="1550" dirty="0">
                <a:solidFill>
                  <a:schemeClr val="bg1">
                    <a:lumMod val="50000"/>
                  </a:schemeClr>
                </a:solidFill>
                <a:latin typeface="Lato"/>
              </a:rPr>
              <a:t>society and a healthy economy. After ten years of action at EU level to develop and promote the role of science in society, at least one thing is very clear: we can only find the right answers to the challenges we face by </a:t>
            </a:r>
            <a:r>
              <a:rPr lang="en-US" sz="1550" i="1" dirty="0">
                <a:latin typeface="Lato"/>
              </a:rPr>
              <a:t>involving as many stakeholders as possible in the research and innovation process</a:t>
            </a:r>
            <a:r>
              <a:rPr lang="en-US" sz="1550" dirty="0">
                <a:solidFill>
                  <a:schemeClr val="bg1">
                    <a:lumMod val="50000"/>
                  </a:schemeClr>
                </a:solidFill>
                <a:latin typeface="Lato"/>
              </a:rPr>
              <a:t>. Research and innovation must respond to the needs and ambitions of society, reflect its values, and be responsible. To my mind, there are a number of keys to doing this</a:t>
            </a:r>
            <a:r>
              <a:rPr lang="en-US" sz="1600" dirty="0" smtClean="0">
                <a:solidFill>
                  <a:schemeClr val="bg1">
                    <a:lumMod val="50000"/>
                  </a:schemeClr>
                </a:solidFill>
                <a:latin typeface="Lato"/>
              </a:rPr>
              <a:t>”.</a:t>
            </a:r>
          </a:p>
        </p:txBody>
      </p:sp>
      <p:sp>
        <p:nvSpPr>
          <p:cNvPr id="4" name="Rettangolo 3"/>
          <p:cNvSpPr/>
          <p:nvPr/>
        </p:nvSpPr>
        <p:spPr>
          <a:xfrm>
            <a:off x="360040" y="5013176"/>
            <a:ext cx="4572000" cy="1200329"/>
          </a:xfrm>
          <a:prstGeom prst="rect">
            <a:avLst/>
          </a:prstGeom>
        </p:spPr>
        <p:txBody>
          <a:bodyPr>
            <a:spAutoFit/>
          </a:bodyPr>
          <a:lstStyle/>
          <a:p>
            <a:pPr algn="r"/>
            <a:r>
              <a:rPr lang="en-US" sz="1200" dirty="0">
                <a:solidFill>
                  <a:schemeClr val="bg1">
                    <a:lumMod val="50000"/>
                  </a:schemeClr>
                </a:solidFill>
                <a:latin typeface="Lato"/>
              </a:rPr>
              <a:t>M. GEOGHEGAN-QUINN, European Commissioner for Research, Innovation and Science </a:t>
            </a:r>
          </a:p>
          <a:p>
            <a:pPr algn="r"/>
            <a:r>
              <a:rPr lang="en-US" sz="1200" dirty="0">
                <a:solidFill>
                  <a:schemeClr val="bg1">
                    <a:lumMod val="50000"/>
                  </a:schemeClr>
                </a:solidFill>
                <a:latin typeface="Lato"/>
              </a:rPr>
              <a:t>Message delivered at the conference «Science in Dialogue - Towards a European Model </a:t>
            </a:r>
          </a:p>
          <a:p>
            <a:pPr algn="r"/>
            <a:r>
              <a:rPr lang="en-US" sz="1200" dirty="0">
                <a:solidFill>
                  <a:schemeClr val="bg1">
                    <a:lumMod val="50000"/>
                  </a:schemeClr>
                </a:solidFill>
                <a:latin typeface="Lato"/>
              </a:rPr>
              <a:t>for Responsible Research and Innovation» Odense, Denmark, 23-25 April 2012</a:t>
            </a:r>
            <a:endParaRPr lang="it-IT" sz="1200" dirty="0">
              <a:solidFill>
                <a:schemeClr val="bg1">
                  <a:lumMod val="50000"/>
                </a:schemeClr>
              </a:solidFill>
              <a:latin typeface="Lato"/>
            </a:endParaRPr>
          </a:p>
        </p:txBody>
      </p:sp>
      <p:sp>
        <p:nvSpPr>
          <p:cNvPr id="6" name="CasellaDiTesto 5"/>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SCIENCE-IN-SOCIETY PARADIGM</a:t>
            </a:r>
            <a:endParaRPr lang="it-IT" sz="3200" dirty="0">
              <a:solidFill>
                <a:srgbClr val="002060"/>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080" y="1289844"/>
            <a:ext cx="467042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032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840DDE5-117F-A747-A9D7-3C1BF30B0F8D}" type="slidenum">
              <a:rPr lang="it-IT" smtClean="0"/>
              <a:pPr/>
              <a:t>5</a:t>
            </a:fld>
            <a:endParaRPr lang="it-IT"/>
          </a:p>
        </p:txBody>
      </p:sp>
      <p:sp>
        <p:nvSpPr>
          <p:cNvPr id="4" name="Rettangolo 3"/>
          <p:cNvSpPr/>
          <p:nvPr/>
        </p:nvSpPr>
        <p:spPr>
          <a:xfrm>
            <a:off x="827584" y="1412776"/>
            <a:ext cx="324036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a:solidFill>
                  <a:srgbClr val="002060"/>
                </a:solidFill>
                <a:latin typeface="Arial" panose="020B0604020202020204" pitchFamily="34" charset="0"/>
                <a:cs typeface="Arial" panose="020B0604020202020204" pitchFamily="34" charset="0"/>
              </a:rPr>
              <a:t>EU DECISION 1082/2013</a:t>
            </a: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76212" y="1014413"/>
            <a:ext cx="7078663"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7380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840DDE5-117F-A747-A9D7-3C1BF30B0F8D}" type="slidenum">
              <a:rPr lang="it-IT" smtClean="0"/>
              <a:pPr/>
              <a:t>6</a:t>
            </a:fld>
            <a:endParaRPr lang="it-IT"/>
          </a:p>
        </p:txBody>
      </p:sp>
      <p:sp>
        <p:nvSpPr>
          <p:cNvPr id="4" name="Rettangolo 3"/>
          <p:cNvSpPr/>
          <p:nvPr/>
        </p:nvSpPr>
        <p:spPr>
          <a:xfrm>
            <a:off x="827584" y="1412776"/>
            <a:ext cx="324036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CasellaDiTesto 8"/>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PANDEMIC COMMUNICATION</a:t>
            </a:r>
            <a:endParaRPr lang="it-IT" sz="3200" dirty="0">
              <a:solidFill>
                <a:srgbClr val="00206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92" y="1035574"/>
            <a:ext cx="8516688" cy="524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131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476672"/>
            <a:ext cx="4045272" cy="1143000"/>
          </a:xfrm>
        </p:spPr>
        <p:txBody>
          <a:bodyPr/>
          <a:lstStyle/>
          <a:p>
            <a:pPr algn="l"/>
            <a:r>
              <a:rPr lang="it-IT" b="1" dirty="0" smtClean="0"/>
              <a:t>METHODS</a:t>
            </a:r>
            <a:endParaRPr lang="it-IT" b="1" dirty="0"/>
          </a:p>
        </p:txBody>
      </p:sp>
      <p:sp>
        <p:nvSpPr>
          <p:cNvPr id="4" name="Segnaposto numero diapositiva 3"/>
          <p:cNvSpPr>
            <a:spLocks noGrp="1"/>
          </p:cNvSpPr>
          <p:nvPr>
            <p:ph type="sldNum" sz="quarter" idx="12"/>
          </p:nvPr>
        </p:nvSpPr>
        <p:spPr/>
        <p:txBody>
          <a:bodyPr/>
          <a:lstStyle/>
          <a:p>
            <a:fld id="{D840DDE5-117F-A747-A9D7-3C1BF30B0F8D}" type="slidenum">
              <a:rPr lang="it-IT" smtClean="0"/>
              <a:pPr/>
              <a:t>7</a:t>
            </a:fld>
            <a:endParaRPr lang="it-IT"/>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437197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727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39979" y="3084061"/>
            <a:ext cx="3668161" cy="3139321"/>
          </a:xfrm>
          <a:prstGeom prst="rect">
            <a:avLst/>
          </a:prstGeom>
          <a:noFill/>
        </p:spPr>
        <p:txBody>
          <a:bodyPr wrap="square" rtlCol="0">
            <a:spAutoFit/>
          </a:bodyPr>
          <a:lstStyle/>
          <a:p>
            <a:pPr marL="228600" indent="-228600">
              <a:buClr>
                <a:srgbClr val="84B87C"/>
              </a:buClr>
              <a:buFont typeface="+mj-lt"/>
              <a:buAutoNum type="arabicPeriod"/>
            </a:pPr>
            <a:r>
              <a:rPr lang="en-GB" sz="1100" dirty="0" smtClean="0">
                <a:solidFill>
                  <a:srgbClr val="002060"/>
                </a:solidFill>
                <a:latin typeface="+mj-lt"/>
              </a:rPr>
              <a:t>Forskninginstitutt, FFI</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The International Emergency Management Society, TIEMS</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Forsvarets Fonden Teknologiradet, DBT</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European Institute of Women’s Health, EIWH</a:t>
            </a:r>
            <a:endParaRPr lang="it-IT" sz="1100" dirty="0">
              <a:solidFill>
                <a:srgbClr val="002060"/>
              </a:solidFill>
              <a:latin typeface="+mj-lt"/>
            </a:endParaRPr>
          </a:p>
          <a:p>
            <a:pPr marL="228600" lvl="0" indent="-228600">
              <a:buClr>
                <a:srgbClr val="84B87C"/>
              </a:buClr>
              <a:buFont typeface="+mj-lt"/>
              <a:buAutoNum type="arabicPeriod"/>
            </a:pPr>
            <a:r>
              <a:rPr lang="en-GB" sz="1100" dirty="0" smtClean="0">
                <a:solidFill>
                  <a:srgbClr val="002060"/>
                </a:solidFill>
                <a:latin typeface="+mj-lt"/>
              </a:rPr>
              <a:t>ABSISKEY</a:t>
            </a:r>
          </a:p>
          <a:p>
            <a:pPr marL="228600" lvl="0" indent="-228600">
              <a:buClr>
                <a:srgbClr val="84B87C"/>
              </a:buClr>
              <a:buFont typeface="+mj-lt"/>
              <a:buAutoNum type="arabicPeriod"/>
            </a:pPr>
            <a:r>
              <a:rPr lang="en-GB" sz="1100" dirty="0" smtClean="0">
                <a:solidFill>
                  <a:srgbClr val="002060"/>
                </a:solidFill>
                <a:latin typeface="+mj-lt"/>
              </a:rPr>
              <a:t>LYONBIOPOLE</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International Prevention Research Institut, IPRI</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Datamining International, DMI</a:t>
            </a:r>
            <a:endParaRPr lang="it-IT" sz="1100" dirty="0">
              <a:solidFill>
                <a:srgbClr val="002060"/>
              </a:solidFill>
              <a:latin typeface="+mj-lt"/>
            </a:endParaRPr>
          </a:p>
          <a:p>
            <a:pPr marL="228600" lvl="0" indent="-228600">
              <a:buClr>
                <a:srgbClr val="84B87C"/>
              </a:buClr>
              <a:buFont typeface="+mj-lt"/>
              <a:buAutoNum type="arabicPeriod"/>
            </a:pPr>
            <a:r>
              <a:rPr lang="it-IT" sz="1100" dirty="0" smtClean="0">
                <a:solidFill>
                  <a:srgbClr val="002060"/>
                </a:solidFill>
                <a:latin typeface="+mj-lt"/>
              </a:rPr>
              <a:t>Universitatea de Medicina si Farmacie Carol Davila din Bucuresti, UMFDB</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ZADIG </a:t>
            </a:r>
            <a:r>
              <a:rPr lang="en-GB" sz="1100" dirty="0">
                <a:solidFill>
                  <a:srgbClr val="002060"/>
                </a:solidFill>
                <a:latin typeface="+mj-lt"/>
              </a:rPr>
              <a:t>SRL</a:t>
            </a:r>
            <a:endParaRPr lang="it-IT" sz="1100" dirty="0">
              <a:solidFill>
                <a:srgbClr val="002060"/>
              </a:solidFill>
              <a:latin typeface="+mj-lt"/>
            </a:endParaRPr>
          </a:p>
          <a:p>
            <a:pPr marL="228600" indent="-228600">
              <a:buClr>
                <a:srgbClr val="84B87C"/>
              </a:buClr>
              <a:buFont typeface="+mj-lt"/>
              <a:buAutoNum type="arabicPeriod"/>
            </a:pPr>
            <a:r>
              <a:rPr lang="it-IT" sz="1100" b="1" dirty="0" smtClean="0">
                <a:solidFill>
                  <a:srgbClr val="002060"/>
                </a:solidFill>
                <a:latin typeface="+mj-lt"/>
              </a:rPr>
              <a:t>Istituto Superiore di Sanità, ISS (Scientific Coordinator)</a:t>
            </a:r>
            <a:endParaRPr lang="it-IT" sz="1100" b="1"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National Center of Infectious and Parasitic Diseases, NCIPD</a:t>
            </a:r>
            <a:endParaRPr lang="it-IT" sz="1100" dirty="0">
              <a:solidFill>
                <a:srgbClr val="002060"/>
              </a:solidFill>
              <a:latin typeface="+mj-lt"/>
            </a:endParaRPr>
          </a:p>
          <a:p>
            <a:pPr marL="228600" lvl="0" indent="-228600">
              <a:buClr>
                <a:srgbClr val="84B87C"/>
              </a:buClr>
              <a:buFont typeface="+mj-lt"/>
              <a:buAutoNum type="arabicPeriod"/>
            </a:pPr>
            <a:r>
              <a:rPr lang="en-GB" sz="1100" dirty="0" smtClean="0">
                <a:solidFill>
                  <a:srgbClr val="002060"/>
                </a:solidFill>
                <a:latin typeface="+mj-lt"/>
              </a:rPr>
              <a:t>Institute of Preventive Medicine Environmental and Occupational Health, PROLEPSIS</a:t>
            </a:r>
            <a:endParaRPr lang="it-IT" sz="1100" dirty="0">
              <a:solidFill>
                <a:srgbClr val="002060"/>
              </a:solidFill>
              <a:latin typeface="+mj-lt"/>
            </a:endParaRPr>
          </a:p>
          <a:p>
            <a:pPr marL="228600" indent="-228600">
              <a:buClr>
                <a:srgbClr val="84B87C"/>
              </a:buClr>
              <a:buFont typeface="+mj-lt"/>
              <a:buAutoNum type="arabicPeriod"/>
            </a:pPr>
            <a:r>
              <a:rPr lang="en-GB" sz="1100" dirty="0" smtClean="0">
                <a:solidFill>
                  <a:srgbClr val="002060"/>
                </a:solidFill>
                <a:latin typeface="+mj-lt"/>
              </a:rPr>
              <a:t>University of Haifa, HU</a:t>
            </a:r>
            <a:endParaRPr lang="it-IT" sz="1100" dirty="0">
              <a:solidFill>
                <a:srgbClr val="002060"/>
              </a:solidFill>
              <a:latin typeface="+mj-lt"/>
            </a:endParaRPr>
          </a:p>
        </p:txBody>
      </p:sp>
      <p:sp>
        <p:nvSpPr>
          <p:cNvPr id="51" name="Segnaposto numero diapositiva 1"/>
          <p:cNvSpPr>
            <a:spLocks noGrp="1"/>
          </p:cNvSpPr>
          <p:nvPr>
            <p:ph type="sldNum" sz="quarter" idx="12"/>
          </p:nvPr>
        </p:nvSpPr>
        <p:spPr>
          <a:xfrm>
            <a:off x="6553200" y="6356350"/>
            <a:ext cx="2133600" cy="365125"/>
          </a:xfrm>
        </p:spPr>
        <p:txBody>
          <a:bodyPr/>
          <a:lstStyle/>
          <a:p>
            <a:fld id="{D840DDE5-117F-A747-A9D7-3C1BF30B0F8D}" type="slidenum">
              <a:rPr lang="it-IT" smtClean="0"/>
              <a:pPr/>
              <a:t>8</a:t>
            </a:fld>
            <a:endParaRPr lang="it-IT" dirty="0"/>
          </a:p>
        </p:txBody>
      </p:sp>
      <p:sp>
        <p:nvSpPr>
          <p:cNvPr id="38" name="CasellaDiTesto 37"/>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FEATURES</a:t>
            </a:r>
            <a:endParaRPr lang="it-IT" sz="3200" dirty="0">
              <a:solidFill>
                <a:srgbClr val="002060"/>
              </a:solidFill>
              <a:latin typeface="Arial" panose="020B0604020202020204" pitchFamily="34" charset="0"/>
              <a:cs typeface="Arial" panose="020B0604020202020204" pitchFamily="34" charset="0"/>
            </a:endParaRPr>
          </a:p>
        </p:txBody>
      </p:sp>
      <p:pic>
        <p:nvPicPr>
          <p:cNvPr id="5123" name="Picture 3"/>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13200" y="1224345"/>
            <a:ext cx="4932363" cy="49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45" y="1237263"/>
            <a:ext cx="353536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288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374080" y="1124744"/>
            <a:ext cx="5422056" cy="5328592"/>
          </a:xfrm>
        </p:spPr>
        <p:txBody>
          <a:bodyPr>
            <a:noAutofit/>
          </a:bodyPr>
          <a:lstStyle/>
          <a:p>
            <a:pPr>
              <a:spcBef>
                <a:spcPts val="0"/>
              </a:spcBef>
              <a:buClr>
                <a:srgbClr val="84B87C"/>
              </a:buClr>
              <a:buSzPct val="45000"/>
              <a:defRPr lang="en-GB" sz="1000">
                <a:latin typeface="Times New Roman" pitchFamily="18"/>
                <a:ea typeface="Times New Roman" pitchFamily="18"/>
                <a:cs typeface="Times New Roman" pitchFamily="18"/>
              </a:defRPr>
            </a:pPr>
            <a:endParaRPr lang="en-GB" sz="2800" dirty="0">
              <a:solidFill>
                <a:schemeClr val="bg1">
                  <a:lumMod val="50000"/>
                </a:schemeClr>
              </a:solidFill>
              <a:latin typeface="+mj-lt"/>
            </a:endParaRP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4400" dirty="0" smtClean="0">
                <a:solidFill>
                  <a:schemeClr val="bg1">
                    <a:lumMod val="50000"/>
                  </a:schemeClr>
                </a:solidFill>
                <a:latin typeface="+mj-lt"/>
              </a:rPr>
              <a:t>c</a:t>
            </a:r>
            <a:r>
              <a:rPr lang="en-GB" sz="2300" dirty="0" smtClean="0">
                <a:solidFill>
                  <a:schemeClr val="bg1">
                    <a:lumMod val="50000"/>
                  </a:schemeClr>
                </a:solidFill>
                <a:latin typeface="+mj-lt"/>
              </a:rPr>
              <a:t>ommon </a:t>
            </a:r>
            <a:r>
              <a:rPr lang="en-GB" sz="2300" dirty="0">
                <a:solidFill>
                  <a:schemeClr val="bg1">
                    <a:lumMod val="50000"/>
                  </a:schemeClr>
                </a:solidFill>
                <a:latin typeface="+mj-lt"/>
              </a:rPr>
              <a:t>approach and </a:t>
            </a:r>
            <a:r>
              <a:rPr lang="en-GB" sz="2300" dirty="0">
                <a:latin typeface="+mj-lt"/>
              </a:rPr>
              <a:t>LANGUAGE</a:t>
            </a: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2300" dirty="0" smtClean="0">
                <a:solidFill>
                  <a:schemeClr val="bg1">
                    <a:lumMod val="50000"/>
                  </a:schemeClr>
                </a:solidFill>
                <a:latin typeface="+mj-lt"/>
              </a:rPr>
              <a:t>Cooperative multidisciplinary </a:t>
            </a:r>
            <a:r>
              <a:rPr lang="en-GB" sz="2300" dirty="0">
                <a:latin typeface="+mj-lt"/>
              </a:rPr>
              <a:t>ACTION</a:t>
            </a: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2300" dirty="0" smtClean="0">
                <a:latin typeface="+mj-lt"/>
                <a:ea typeface="Times New Roman" pitchFamily="18"/>
                <a:cs typeface="Times New Roman" pitchFamily="18"/>
              </a:rPr>
              <a:t>PHEIC</a:t>
            </a:r>
            <a:r>
              <a:rPr lang="en-GB" sz="2300" dirty="0" smtClean="0">
                <a:solidFill>
                  <a:schemeClr val="bg1">
                    <a:lumMod val="50000"/>
                  </a:schemeClr>
                </a:solidFill>
                <a:latin typeface="+mj-lt"/>
                <a:ea typeface="Times New Roman" pitchFamily="18"/>
                <a:cs typeface="Times New Roman" pitchFamily="18"/>
              </a:rPr>
              <a:t> </a:t>
            </a:r>
            <a:r>
              <a:rPr lang="en-US" altLang="en-US" sz="2300" dirty="0">
                <a:solidFill>
                  <a:schemeClr val="bg1">
                    <a:lumMod val="50000"/>
                  </a:schemeClr>
                </a:solidFill>
                <a:latin typeface="+mj-lt"/>
                <a:ea typeface="Times New Roman" pitchFamily="18"/>
                <a:cs typeface="Times New Roman" pitchFamily="18"/>
              </a:rPr>
              <a:t>scientific and societal challenges</a:t>
            </a:r>
            <a:endParaRPr lang="en-GB" sz="2300" dirty="0">
              <a:solidFill>
                <a:schemeClr val="bg1">
                  <a:lumMod val="50000"/>
                </a:schemeClr>
              </a:solidFill>
              <a:latin typeface="+mj-lt"/>
              <a:ea typeface="Times New Roman" pitchFamily="18"/>
              <a:cs typeface="Times New Roman" pitchFamily="18"/>
            </a:endParaRP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2300" dirty="0">
                <a:latin typeface="+mj-lt"/>
              </a:rPr>
              <a:t>PUBLIC</a:t>
            </a:r>
            <a:r>
              <a:rPr lang="en-GB" sz="2300" dirty="0">
                <a:solidFill>
                  <a:schemeClr val="bg1">
                    <a:lumMod val="50000"/>
                  </a:schemeClr>
                </a:solidFill>
                <a:latin typeface="+mj-lt"/>
              </a:rPr>
              <a:t> </a:t>
            </a:r>
            <a:r>
              <a:rPr lang="en-GB" sz="2300" dirty="0" smtClean="0">
                <a:solidFill>
                  <a:schemeClr val="bg1">
                    <a:lumMod val="50000"/>
                  </a:schemeClr>
                </a:solidFill>
                <a:latin typeface="+mj-lt"/>
              </a:rPr>
              <a:t>engagement </a:t>
            </a: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2300" dirty="0" smtClean="0">
                <a:latin typeface="+mj-lt"/>
              </a:rPr>
              <a:t>MOBILISING</a:t>
            </a:r>
            <a:r>
              <a:rPr lang="en-GB" sz="2300" dirty="0" smtClean="0">
                <a:solidFill>
                  <a:schemeClr val="bg1">
                    <a:lumMod val="50000"/>
                  </a:schemeClr>
                </a:solidFill>
                <a:latin typeface="+mj-lt"/>
              </a:rPr>
              <a:t> </a:t>
            </a:r>
            <a:r>
              <a:rPr lang="en-GB" sz="2300" dirty="0">
                <a:solidFill>
                  <a:schemeClr val="bg1">
                    <a:lumMod val="50000"/>
                  </a:schemeClr>
                </a:solidFill>
                <a:latin typeface="+mj-lt"/>
              </a:rPr>
              <a:t>relevant </a:t>
            </a:r>
            <a:r>
              <a:rPr lang="en-GB" sz="2300" dirty="0" smtClean="0">
                <a:solidFill>
                  <a:schemeClr val="bg1">
                    <a:lumMod val="50000"/>
                  </a:schemeClr>
                </a:solidFill>
                <a:latin typeface="+mj-lt"/>
              </a:rPr>
              <a:t>stakeholders </a:t>
            </a:r>
            <a:r>
              <a:rPr lang="en-GB" sz="2300" dirty="0">
                <a:solidFill>
                  <a:schemeClr val="bg1">
                    <a:lumMod val="50000"/>
                  </a:schemeClr>
                </a:solidFill>
                <a:latin typeface="+mj-lt"/>
              </a:rPr>
              <a:t>and promoting </a:t>
            </a:r>
            <a:r>
              <a:rPr lang="en-GB" sz="2300" dirty="0">
                <a:latin typeface="+mj-lt"/>
              </a:rPr>
              <a:t>MUTUAL LEARNING </a:t>
            </a:r>
            <a:r>
              <a:rPr lang="en-GB" sz="2300" dirty="0" smtClean="0">
                <a:solidFill>
                  <a:schemeClr val="bg1">
                    <a:lumMod val="50000"/>
                  </a:schemeClr>
                </a:solidFill>
                <a:latin typeface="+mj-lt"/>
              </a:rPr>
              <a:t>processes</a:t>
            </a:r>
          </a:p>
          <a:p>
            <a:pPr marL="0" lvl="0" indent="0">
              <a:spcBef>
                <a:spcPts val="0"/>
              </a:spcBef>
              <a:buClr>
                <a:srgbClr val="84B87C"/>
              </a:buClr>
              <a:buSzPct val="45000"/>
              <a:buNone/>
              <a:defRPr lang="en-GB" sz="1000">
                <a:latin typeface="Times New Roman" pitchFamily="18"/>
                <a:ea typeface="Times New Roman" pitchFamily="18"/>
                <a:cs typeface="Times New Roman" pitchFamily="18"/>
              </a:defRPr>
            </a:pPr>
            <a:endParaRPr lang="en-GB" sz="2300" dirty="0">
              <a:solidFill>
                <a:schemeClr val="bg1">
                  <a:lumMod val="50000"/>
                </a:schemeClr>
              </a:solidFill>
              <a:latin typeface="+mj-lt"/>
            </a:endParaRPr>
          </a:p>
          <a:p>
            <a:pPr lvl="0">
              <a:spcBef>
                <a:spcPts val="0"/>
              </a:spcBef>
              <a:buClr>
                <a:srgbClr val="84B87C"/>
              </a:buClr>
              <a:buSzPct val="45000"/>
              <a:buBlip>
                <a:blip r:embed="rId3"/>
              </a:buBlip>
              <a:defRPr lang="en-GB" sz="1000">
                <a:latin typeface="Times New Roman" pitchFamily="18"/>
                <a:ea typeface="Times New Roman" pitchFamily="18"/>
                <a:cs typeface="Times New Roman" pitchFamily="18"/>
              </a:defRPr>
            </a:pPr>
            <a:r>
              <a:rPr lang="en-GB" sz="4400" dirty="0">
                <a:solidFill>
                  <a:schemeClr val="bg1">
                    <a:lumMod val="50000"/>
                  </a:schemeClr>
                </a:solidFill>
                <a:latin typeface="+mj-lt"/>
                <a:ea typeface="Times New Roman" pitchFamily="18"/>
                <a:cs typeface="Times New Roman" pitchFamily="18"/>
              </a:rPr>
              <a:t>T</a:t>
            </a:r>
            <a:r>
              <a:rPr lang="en-GB" sz="2300" dirty="0" smtClean="0">
                <a:solidFill>
                  <a:schemeClr val="bg1">
                    <a:lumMod val="50000"/>
                  </a:schemeClr>
                </a:solidFill>
                <a:latin typeface="+mj-lt"/>
              </a:rPr>
              <a:t>o </a:t>
            </a:r>
            <a:r>
              <a:rPr lang="en-GB" sz="2300" dirty="0">
                <a:solidFill>
                  <a:schemeClr val="bg1">
                    <a:lumMod val="50000"/>
                  </a:schemeClr>
                </a:solidFill>
                <a:latin typeface="+mj-lt"/>
              </a:rPr>
              <a:t>a </a:t>
            </a:r>
            <a:r>
              <a:rPr lang="en-GB" sz="2300" dirty="0" smtClean="0">
                <a:solidFill>
                  <a:schemeClr val="bg1">
                    <a:lumMod val="50000"/>
                  </a:schemeClr>
                </a:solidFill>
                <a:latin typeface="+mj-lt"/>
              </a:rPr>
              <a:t>broader purpose of </a:t>
            </a:r>
            <a:r>
              <a:rPr lang="en-GB" sz="2300" dirty="0">
                <a:latin typeface="+mj-lt"/>
              </a:rPr>
              <a:t>TRUST</a:t>
            </a:r>
            <a:r>
              <a:rPr lang="en-GB" sz="2300" dirty="0">
                <a:solidFill>
                  <a:schemeClr val="bg1">
                    <a:lumMod val="50000"/>
                  </a:schemeClr>
                </a:solidFill>
                <a:latin typeface="+mj-lt"/>
              </a:rPr>
              <a:t> restoring among scientists, researchers, policy makers and lay public</a:t>
            </a:r>
          </a:p>
        </p:txBody>
      </p:sp>
      <p:sp>
        <p:nvSpPr>
          <p:cNvPr id="4" name="CasellaDiTesto 3"/>
          <p:cNvSpPr txBox="1"/>
          <p:nvPr/>
        </p:nvSpPr>
        <p:spPr>
          <a:xfrm>
            <a:off x="374080" y="421601"/>
            <a:ext cx="7078240" cy="584775"/>
          </a:xfrm>
          <a:prstGeom prst="rect">
            <a:avLst/>
          </a:prstGeom>
          <a:solidFill>
            <a:schemeClr val="bg1">
              <a:lumMod val="85000"/>
            </a:schemeClr>
          </a:solidFill>
          <a:ln>
            <a:noFill/>
          </a:ln>
        </p:spPr>
        <p:txBody>
          <a:bodyPr wrap="square" rtlCol="0">
            <a:spAutoFit/>
          </a:bodyPr>
          <a:lstStyle/>
          <a:p>
            <a:r>
              <a:rPr lang="it-IT" sz="3200" dirty="0" smtClean="0">
                <a:solidFill>
                  <a:srgbClr val="002060"/>
                </a:solidFill>
                <a:latin typeface="Arial" panose="020B0604020202020204" pitchFamily="34" charset="0"/>
                <a:cs typeface="Arial" panose="020B0604020202020204" pitchFamily="34" charset="0"/>
              </a:rPr>
              <a:t>ASSET OBJECTIVES</a:t>
            </a:r>
            <a:endParaRPr lang="it-IT" sz="3200" dirty="0">
              <a:solidFill>
                <a:srgbClr val="002060"/>
              </a:solidFill>
              <a:latin typeface="Arial" panose="020B0604020202020204" pitchFamily="34" charset="0"/>
              <a:cs typeface="Arial" panose="020B0604020202020204" pitchFamily="34" charset="0"/>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519684"/>
            <a:ext cx="3173834" cy="453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505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Brezz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Asset_PPT.thmx</Template>
  <TotalTime>1123</TotalTime>
  <Words>1905</Words>
  <Application>Microsoft Office PowerPoint</Application>
  <PresentationFormat>Presentazione su schermo (4:3)</PresentationFormat>
  <Paragraphs>184</Paragraphs>
  <Slides>22</Slides>
  <Notes>18</Notes>
  <HiddenSlides>0</HiddenSlides>
  <MMClips>0</MMClips>
  <ScaleCrop>false</ScaleCrop>
  <HeadingPairs>
    <vt:vector size="4" baseType="variant">
      <vt:variant>
        <vt:lpstr>Tema</vt:lpstr>
      </vt:variant>
      <vt:variant>
        <vt:i4>1</vt:i4>
      </vt:variant>
      <vt:variant>
        <vt:lpstr>Titoli diapositive</vt:lpstr>
      </vt:variant>
      <vt:variant>
        <vt:i4>22</vt:i4>
      </vt:variant>
    </vt:vector>
  </HeadingPairs>
  <TitlesOfParts>
    <vt:vector size="23" baseType="lpstr">
      <vt:lpstr>Tema di Office</vt:lpstr>
      <vt:lpstr>Presentazione standard di PowerPoint</vt:lpstr>
      <vt:lpstr>BACKGROUND</vt:lpstr>
      <vt:lpstr>Presentazione standard di PowerPoint</vt:lpstr>
      <vt:lpstr>Presentazione standard di PowerPoint</vt:lpstr>
      <vt:lpstr>Presentazione standard di PowerPoint</vt:lpstr>
      <vt:lpstr>Presentazione standard di PowerPoint</vt:lpstr>
      <vt:lpstr>METHODS</vt:lpstr>
      <vt:lpstr>Presentazione standard di PowerPoint</vt:lpstr>
      <vt:lpstr>Presentazione standard di PowerPoint</vt:lpstr>
      <vt:lpstr>Presentazione standard di PowerPoint</vt:lpstr>
      <vt:lpstr>Presentazione standard di PowerPoint</vt:lpstr>
      <vt:lpstr>Presentazione standard di PowerPoint</vt:lpstr>
      <vt:lpstr>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REFERENCES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Titolo</dc:title>
  <dc:creator>Teresa</dc:creator>
  <cp:lastModifiedBy>Possenti Valentina</cp:lastModifiedBy>
  <cp:revision>113</cp:revision>
  <cp:lastPrinted>2018-06-04T14:39:35Z</cp:lastPrinted>
  <dcterms:created xsi:type="dcterms:W3CDTF">2014-12-02T10:23:12Z</dcterms:created>
  <dcterms:modified xsi:type="dcterms:W3CDTF">2018-06-05T11:55:06Z</dcterms:modified>
</cp:coreProperties>
</file>